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9774238" cy="6648450"/>
  <p:embeddedFontLst>
    <p:embeddedFont>
      <p:font typeface="Gudea" panose="020B0604020202020204" charset="0"/>
      <p:regular r:id="rId23"/>
      <p:bold r:id="rId24"/>
      <p:italic r:id="rId25"/>
    </p:embeddedFont>
    <p:embeddedFont>
      <p:font typeface="Inter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7559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P/IAf4irJkK816FMD8OHYr4Ql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F444E0-809A-2EA8-281F-A90BADE0F5FE}" v="32" dt="2024-06-03T08:45:54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164"/>
        <p:guide pos="75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235503" cy="33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36473" y="1"/>
            <a:ext cx="4235503" cy="33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314874"/>
            <a:ext cx="4235503" cy="3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36473" y="6314874"/>
            <a:ext cx="4235503" cy="3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33ff9b26f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g133ff9b26f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8" name="Google Shape;118;p5:notes"/>
          <p:cNvSpPr txBox="1">
            <a:spLocks noGrp="1"/>
          </p:cNvSpPr>
          <p:nvPr>
            <p:ph type="sldNum" idx="12"/>
          </p:nvPr>
        </p:nvSpPr>
        <p:spPr>
          <a:xfrm>
            <a:off x="5536473" y="6314874"/>
            <a:ext cx="4235503" cy="3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28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7" name="Google Shape;127;p28:notes"/>
          <p:cNvSpPr txBox="1">
            <a:spLocks noGrp="1"/>
          </p:cNvSpPr>
          <p:nvPr>
            <p:ph type="sldNum" idx="12"/>
          </p:nvPr>
        </p:nvSpPr>
        <p:spPr>
          <a:xfrm>
            <a:off x="5536473" y="6314874"/>
            <a:ext cx="4235503" cy="33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977424" y="3199566"/>
            <a:ext cx="7819390" cy="261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831850"/>
            <a:ext cx="3989388" cy="22431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enutzerdefiniertes Layout">
  <p:cSld name="2_Benutzerdefiniertes Layout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" y="3181350"/>
            <a:ext cx="6535375" cy="36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0383" y="0"/>
            <a:ext cx="6535375" cy="36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6627" y="-28575"/>
            <a:ext cx="6535375" cy="36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6627" y="3181350"/>
            <a:ext cx="6535375" cy="36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22" y="61577"/>
            <a:ext cx="1491417" cy="57024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9"/>
          <p:cNvSpPr txBox="1">
            <a:spLocks noGrp="1"/>
          </p:cNvSpPr>
          <p:nvPr>
            <p:ph type="title"/>
          </p:nvPr>
        </p:nvSpPr>
        <p:spPr>
          <a:xfrm>
            <a:off x="914400" y="631825"/>
            <a:ext cx="10439400" cy="10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 und Inhalt" type="obj">
  <p:cSld name="OBJECT">
    <p:bg>
      <p:bgPr>
        <a:solidFill>
          <a:schemeClr val="dk2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ude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bg>
      <p:bgPr>
        <a:solidFill>
          <a:schemeClr val="dk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de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bg>
      <p:bgPr>
        <a:solidFill>
          <a:schemeClr val="dk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de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bg>
      <p:bgPr>
        <a:solidFill>
          <a:schemeClr val="dk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bg>
      <p:bgPr>
        <a:solidFill>
          <a:schemeClr val="dk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udea"/>
              <a:buNone/>
              <a:defRPr sz="44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udea"/>
                <a:ea typeface="Gudea"/>
                <a:cs typeface="Gudea"/>
                <a:sym typeface="Gude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uendermotor.typeform.com/asap-finale-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apbw.gruendermotor.io/final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"/>
          <p:cNvPicPr preferRelativeResize="0"/>
          <p:nvPr/>
        </p:nvPicPr>
        <p:blipFill rotWithShape="1">
          <a:blip r:embed="rId3">
            <a:alphaModFix/>
          </a:blip>
          <a:srcRect r="18513" b="6295"/>
          <a:stretch/>
        </p:blipFill>
        <p:spPr>
          <a:xfrm>
            <a:off x="8642325" y="431800"/>
            <a:ext cx="3549675" cy="642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"/>
          <p:cNvSpPr txBox="1"/>
          <p:nvPr/>
        </p:nvSpPr>
        <p:spPr>
          <a:xfrm>
            <a:off x="534532" y="2489200"/>
            <a:ext cx="10285867" cy="367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400"/>
              <a:buFont typeface="Calibri"/>
            </a:pPr>
            <a:r>
              <a:rPr lang="de-DE" sz="13000" b="1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Bewerbung</a:t>
            </a:r>
            <a:br>
              <a:rPr lang="de-DE" sz="13800" b="1" i="0" u="none" strike="noStrike" cap="none" dirty="0">
                <a:latin typeface="Inter"/>
                <a:ea typeface="Inter"/>
                <a:cs typeface="Inter"/>
              </a:rPr>
            </a:br>
            <a:r>
              <a:rPr lang="de-DE" sz="4800" b="0" i="0" u="none" strike="noStrike" cap="none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fürs ASAP Finale #</a:t>
            </a:r>
            <a:r>
              <a:rPr lang="de-DE" sz="4800" dirty="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12</a:t>
            </a:r>
            <a:endParaRPr lang="de-DE" sz="27400" b="0" i="0" u="none" strike="noStrike" cap="none" dirty="0">
              <a:solidFill>
                <a:schemeClr val="lt1"/>
              </a:solidFill>
              <a:latin typeface="Gudea"/>
              <a:ea typeface="Gudea"/>
              <a:cs typeface="Gud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/>
          <p:nvPr/>
        </p:nvSpPr>
        <p:spPr>
          <a:xfrm>
            <a:off x="1" y="629411"/>
            <a:ext cx="2928256" cy="51116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Markt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704002" y="1619568"/>
            <a:ext cx="3328984" cy="4324265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811688" y="1777494"/>
            <a:ext cx="3096300" cy="22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Petal Diagramm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groß und attraktiv ist der Markt, den ihr erschließen wollt? Wer sind eure Wettbewerber?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 könnt ihr auch TAM-SAM-SOM oder eine andere Visualisierung nutzen.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 l="1010" t="2319" r="1582" b="1593"/>
          <a:stretch/>
        </p:blipFill>
        <p:spPr>
          <a:xfrm>
            <a:off x="5301851" y="1150066"/>
            <a:ext cx="6530482" cy="5044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"/>
          <p:cNvSpPr/>
          <p:nvPr/>
        </p:nvSpPr>
        <p:spPr>
          <a:xfrm>
            <a:off x="-1" y="629411"/>
            <a:ext cx="3328983" cy="51116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Traction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704002" y="1619568"/>
            <a:ext cx="3328984" cy="4324265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811687" y="1777494"/>
            <a:ext cx="3105900" cy="23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Bullseye Framework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erreicht ihr eine echte Kundennachfrage?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Welche Kanäle nutzt ihr bzw. welche wollt ihr nutzen und wie werdet ihr deren Erfolg messen?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 könnt ihr auch das Traction Scoreboard oder eine andere Visualisierung nutzen.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 t="3830" b="1529"/>
          <a:stretch/>
        </p:blipFill>
        <p:spPr>
          <a:xfrm>
            <a:off x="6000050" y="1092960"/>
            <a:ext cx="5415511" cy="5377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/>
          <p:nvPr/>
        </p:nvSpPr>
        <p:spPr>
          <a:xfrm>
            <a:off x="-1" y="629411"/>
            <a:ext cx="5080480" cy="51116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Business Model Fit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251" y="1200150"/>
            <a:ext cx="9715500" cy="565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/>
          <p:nvPr/>
        </p:nvSpPr>
        <p:spPr>
          <a:xfrm>
            <a:off x="0" y="629400"/>
            <a:ext cx="10100286" cy="51135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707300" y="623000"/>
            <a:ext cx="93921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Optional: Sustainable Business Model Canvas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520" y="1244338"/>
            <a:ext cx="10230959" cy="5613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0;p4">
            <a:extLst>
              <a:ext uri="{FF2B5EF4-FFF2-40B4-BE49-F238E27FC236}">
                <a16:creationId xmlns:a16="http://schemas.microsoft.com/office/drawing/2014/main" id="{CF9042BA-ED0D-437B-2D6B-272624D9DED5}"/>
              </a:ext>
            </a:extLst>
          </p:cNvPr>
          <p:cNvSpPr/>
          <p:nvPr/>
        </p:nvSpPr>
        <p:spPr>
          <a:xfrm>
            <a:off x="0" y="629400"/>
            <a:ext cx="5751871" cy="511353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Optional: Impact Canvas</a:t>
            </a:r>
            <a:endParaRPr/>
          </a:p>
        </p:txBody>
      </p:sp>
      <p:pic>
        <p:nvPicPr>
          <p:cNvPr id="189" name="Google Shape;18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736" y="1316872"/>
            <a:ext cx="9486528" cy="554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/>
          <p:nvPr/>
        </p:nvSpPr>
        <p:spPr>
          <a:xfrm>
            <a:off x="704002" y="1619568"/>
            <a:ext cx="9543403" cy="4208529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1" y="684009"/>
            <a:ext cx="2730500" cy="466057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Anhang 1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811674" y="1777500"/>
            <a:ext cx="9034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 könnt ihr optional weitere Infos, Bilder oder Visualisierungen zu eurer Startup Idee einfügen.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/>
          <p:nvPr/>
        </p:nvSpPr>
        <p:spPr>
          <a:xfrm>
            <a:off x="704002" y="1619568"/>
            <a:ext cx="9543403" cy="4208529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1" y="684009"/>
            <a:ext cx="2730500" cy="466057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Anhang 2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811674" y="1777500"/>
            <a:ext cx="9034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 könnt ihr optional weitere Infos, Bilder oder Visualisierungen zu eurer Startup Idee einfügen.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704002" y="1619568"/>
            <a:ext cx="9543403" cy="4208529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1" y="684009"/>
            <a:ext cx="2730500" cy="466057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707299" y="622999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Anhang 3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811674" y="1777500"/>
            <a:ext cx="90345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 könnt ihr optional weitere Infos, Bilder oder Visualisierungen zu eurer Startup Idee einfügen.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/>
              <a:t>Wie läuft die Bewerbung ab?</a:t>
            </a:r>
            <a:endParaRPr/>
          </a:p>
        </p:txBody>
      </p:sp>
      <p:sp>
        <p:nvSpPr>
          <p:cNvPr id="83" name="Google Shape;83;p3"/>
          <p:cNvSpPr txBox="1"/>
          <p:nvPr/>
        </p:nvSpPr>
        <p:spPr>
          <a:xfrm>
            <a:off x="833750" y="3764771"/>
            <a:ext cx="3058800" cy="209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Ausfüllen</a:t>
            </a:r>
            <a:endParaRPr sz="27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800"/>
            </a:pPr>
            <a:r>
              <a:rPr lang="de-DE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Fülle das nachfolgende Bewerbungstemplate (</a:t>
            </a:r>
            <a:r>
              <a:rPr lang="de-DE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max. 10 Slides</a:t>
            </a:r>
            <a:r>
              <a:rPr lang="de-DE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aus. Ihr könnt auch ein eigenes Design verwenden.</a:t>
            </a:r>
            <a:r>
              <a:rPr lang="de-DE" sz="1500">
                <a:solidFill>
                  <a:schemeClr val="lt1"/>
                </a:solidFill>
              </a:rPr>
              <a:t> 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4751900" y="3764771"/>
            <a:ext cx="3058800" cy="209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7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Abspeichern</a:t>
            </a:r>
            <a:endParaRPr sz="27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de-DE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Speichere die Datei </a:t>
            </a:r>
            <a:r>
              <a:rPr lang="de-DE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 PDF</a:t>
            </a:r>
            <a:r>
              <a:rPr lang="de-DE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de-DE" sz="1500" b="0" i="0" u="none" strike="noStrike" cap="none">
                <a:latin typeface="Arial"/>
                <a:ea typeface="Arial"/>
                <a:cs typeface="Arial"/>
              </a:rPr>
            </a:br>
            <a:r>
              <a:rPr lang="de-DE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(max. 10</a:t>
            </a:r>
            <a:r>
              <a:rPr lang="de-DE" sz="1500">
                <a:solidFill>
                  <a:schemeClr val="lt1"/>
                </a:solidFill>
              </a:rPr>
              <a:t> </a:t>
            </a:r>
            <a:r>
              <a:rPr lang="de-DE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MB) und benenne sie nach eurer Startup Idee und der Hochschule, die ihr vertretet </a:t>
            </a:r>
            <a:br>
              <a:rPr lang="de-DE" sz="1500" b="0" i="0" u="none" strike="noStrike" cap="none">
                <a:latin typeface="Arial"/>
                <a:ea typeface="Arial"/>
                <a:cs typeface="Arial"/>
              </a:rPr>
            </a:br>
            <a:r>
              <a:rPr lang="de-DE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(z. B. </a:t>
            </a:r>
            <a:r>
              <a:rPr lang="de-DE" sz="1500" b="1" i="0" u="none" strike="noStrike" cap="none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ASAP_HdMStuttgart</a:t>
            </a:r>
            <a:r>
              <a:rPr lang="de-DE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de-DE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8435550" y="3764775"/>
            <a:ext cx="3058800" cy="282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de-DE"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7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Bewerben</a:t>
            </a:r>
            <a:endParaRPr lang="de-DE" sz="27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de-DE"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chemeClr val="dk1"/>
              </a:buClr>
              <a:buSzPts val="1800"/>
            </a:pP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Durchlauft</a:t>
            </a:r>
            <a:r>
              <a:rPr lang="de-DE" sz="1500" dirty="0">
                <a:solidFill>
                  <a:schemeClr val="lt1"/>
                </a:solidFill>
              </a:rPr>
              <a:t> 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"/>
                  </a:ext>
                </a:extLst>
              </a:rPr>
              <a:t>den </a:t>
            </a:r>
            <a:r>
              <a:rPr lang="de-DE" sz="15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1"/>
                  </a:ext>
                </a:extLst>
              </a:rPr>
              <a:t>Bewerbungsprozess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und ladet dort die PDF hoch. Pro </a:t>
            </a:r>
            <a:r>
              <a:rPr lang="de-DE" sz="1500" dirty="0">
                <a:solidFill>
                  <a:schemeClr val="lt1"/>
                </a:solidFill>
              </a:rPr>
              <a:t>Startup-Idee</a:t>
            </a:r>
            <a:r>
              <a:rPr lang="de-DE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muss dieser Schritt nur einmal gemacht werden.</a:t>
            </a:r>
            <a:endParaRPr lang="de-DE"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-DE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Bewerbungsfrist:</a:t>
            </a:r>
            <a:br>
              <a:rPr lang="de-DE" sz="1500" b="0" i="0" u="none" strike="noStrike" cap="none" dirty="0">
                <a:latin typeface="Arial"/>
                <a:ea typeface="Arial"/>
                <a:cs typeface="Arial"/>
              </a:rPr>
            </a:br>
            <a:r>
              <a:rPr lang="de-DE" sz="1500" b="1" dirty="0">
                <a:solidFill>
                  <a:schemeClr val="accent1"/>
                </a:solidFill>
              </a:rPr>
              <a:t>Mo.</a:t>
            </a:r>
            <a:r>
              <a:rPr lang="de-DE" sz="15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de-DE" sz="1500" b="1" dirty="0">
                <a:solidFill>
                  <a:schemeClr val="accent1"/>
                </a:solidFill>
              </a:rPr>
              <a:t>01.07.2024</a:t>
            </a:r>
            <a:r>
              <a:rPr lang="de-DE" sz="15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10 Uhr</a:t>
            </a:r>
            <a:endParaRPr lang="de-DE" sz="15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de-DE"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1458686" y="1982541"/>
            <a:ext cx="1800000" cy="1800000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rgbClr val="FED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de-DE" sz="7200" b="0" i="0" u="none" strike="noStrike" cap="none">
                <a:solidFill>
                  <a:srgbClr val="FED516"/>
                </a:solidFill>
                <a:latin typeface="Gudea"/>
                <a:ea typeface="Gudea"/>
                <a:cs typeface="Gudea"/>
                <a:sym typeface="Gudea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Gudea"/>
              <a:ea typeface="Gudea"/>
              <a:cs typeface="Gudea"/>
              <a:sym typeface="Gudea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5264042" y="2023886"/>
            <a:ext cx="1800000" cy="1800000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rgbClr val="FED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de-DE" sz="7200" b="0" i="0" u="none" strike="noStrike" cap="none">
                <a:solidFill>
                  <a:srgbClr val="FED516"/>
                </a:solidFill>
                <a:latin typeface="Gudea"/>
                <a:ea typeface="Gudea"/>
                <a:cs typeface="Gudea"/>
                <a:sym typeface="Gudea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Gudea"/>
              <a:ea typeface="Gudea"/>
              <a:cs typeface="Gudea"/>
              <a:sym typeface="Gudea"/>
            </a:endParaRPr>
          </a:p>
        </p:txBody>
      </p:sp>
      <p:sp>
        <p:nvSpPr>
          <p:cNvPr id="88" name="Google Shape;88;p3"/>
          <p:cNvSpPr/>
          <p:nvPr/>
        </p:nvSpPr>
        <p:spPr>
          <a:xfrm>
            <a:off x="9069398" y="1982540"/>
            <a:ext cx="1800000" cy="1800000"/>
          </a:xfrm>
          <a:prstGeom prst="ellipse">
            <a:avLst/>
          </a:prstGeom>
          <a:solidFill>
            <a:schemeClr val="dk1"/>
          </a:solidFill>
          <a:ln w="57150" cap="flat" cmpd="sng">
            <a:solidFill>
              <a:srgbClr val="FED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de-DE" sz="7200" b="0" i="0" u="none" strike="noStrike" cap="none">
                <a:solidFill>
                  <a:srgbClr val="FED516"/>
                </a:solidFill>
                <a:latin typeface="Gudea"/>
                <a:ea typeface="Gudea"/>
                <a:cs typeface="Gudea"/>
                <a:sym typeface="Gudea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Gudea"/>
              <a:ea typeface="Gudea"/>
              <a:cs typeface="Gudea"/>
              <a:sym typeface="Gudea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12021671" y="4854388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/>
              <a:t>Was sind die Bewertungskriterien?</a:t>
            </a:r>
            <a:endParaRPr/>
          </a:p>
        </p:txBody>
      </p:sp>
      <p:sp>
        <p:nvSpPr>
          <p:cNvPr id="95" name="Google Shape;95;p9"/>
          <p:cNvSpPr txBox="1"/>
          <p:nvPr/>
        </p:nvSpPr>
        <p:spPr>
          <a:xfrm>
            <a:off x="8403771" y="2436184"/>
            <a:ext cx="3058886" cy="30502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Readiness </a:t>
            </a:r>
            <a:endParaRPr sz="2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for the </a:t>
            </a:r>
            <a:endParaRPr sz="2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next step</a:t>
            </a:r>
            <a:br>
              <a:rPr lang="de-DE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DE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Wie motiviert seid ihr, eure Idee tatsächlich umzusetzen? Habt ihr alle benötigten Kompetenzen bzw. könnt einschätzen, was oder wer euch noch fehlt?</a:t>
            </a:r>
            <a:endParaRPr sz="2100" b="0" i="0" u="none" strike="noStrike" cap="none">
              <a:solidFill>
                <a:srgbClr val="FED5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"/>
          <p:cNvSpPr txBox="1"/>
          <p:nvPr/>
        </p:nvSpPr>
        <p:spPr>
          <a:xfrm>
            <a:off x="4566557" y="2436184"/>
            <a:ext cx="3058886" cy="27835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Qualität der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Validierung </a:t>
            </a:r>
            <a:b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de-DE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Wie gut habt ihr die Idee validiert? Beweist uns durch Daten und Fakten, dass Menschen eure Idee gut finden und Interesse daran haben.</a:t>
            </a: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 txBox="1"/>
          <p:nvPr/>
        </p:nvSpPr>
        <p:spPr>
          <a:xfrm>
            <a:off x="729343" y="2436183"/>
            <a:ext cx="3058886" cy="352918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Originalität und Alleinstellungs-</a:t>
            </a:r>
            <a:br>
              <a:rPr lang="de-DE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2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merkmal</a:t>
            </a:r>
            <a:endParaRPr sz="20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Warum braucht die Welt eure Startup Idee? Von deiner Selbstständigkeit bis zum High-Tech-Startup, wir wollen verstehen, wie ihr die Welt mit eurer Idee besser macht.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/>
              <a:t>Was habt ihr davon?</a:t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1709057" y="1982999"/>
            <a:ext cx="3955763" cy="3953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180000" rIns="216000" bIns="18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Zertifikat &amp; ECTS</a:t>
            </a:r>
            <a:endParaRPr sz="2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Alle Teammitglieder erhalten jeweils ein Teilnahmezertifikat und dadurch die Möglichkeit, sich 3 ECTS anzurechnen.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6527183" y="1982999"/>
            <a:ext cx="3955760" cy="3953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180000" rIns="216000" bIns="180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de-DE" sz="2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Pitch im Finale #</a:t>
            </a:r>
            <a:r>
              <a:rPr lang="de-DE" sz="2200" b="1" dirty="0">
                <a:solidFill>
                  <a:schemeClr val="dk1"/>
                </a:solidFill>
              </a:rPr>
              <a:t>12</a:t>
            </a:r>
            <a:endParaRPr sz="2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2000"/>
            </a:pP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Bei Zusage könnt ihr im Finale #</a:t>
            </a:r>
            <a:r>
              <a:rPr lang="de-DE" sz="1500" dirty="0">
                <a:solidFill>
                  <a:schemeClr val="dk1"/>
                </a:solidFill>
              </a:rPr>
              <a:t>12 am 16. Juli 2024 pitchen</a:t>
            </a:r>
            <a:r>
              <a:rPr lang="de-DE" sz="15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und Preise gewinnen. Alle Infos unter</a:t>
            </a:r>
            <a:r>
              <a:rPr lang="de-DE" sz="1500" dirty="0">
                <a:solidFill>
                  <a:schemeClr val="dk1"/>
                </a:solidFill>
              </a:rPr>
              <a:t> </a:t>
            </a:r>
            <a:br>
              <a:rPr lang="de-DE" sz="1500" dirty="0">
                <a:solidFill>
                  <a:schemeClr val="dk1"/>
                </a:solidFill>
              </a:rPr>
            </a:br>
            <a:r>
              <a:rPr lang="de-DE" sz="15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www.asapbw.gruendermotor.io/finale/</a:t>
            </a:r>
            <a:endParaRPr sz="15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2051" y="1983001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7301" y="198300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3ff9b26f4_0_2"/>
          <p:cNvSpPr/>
          <p:nvPr/>
        </p:nvSpPr>
        <p:spPr>
          <a:xfrm rot="-146305">
            <a:off x="-102062" y="2444170"/>
            <a:ext cx="12396124" cy="1843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33ff9b26f4_0_2"/>
          <p:cNvSpPr txBox="1"/>
          <p:nvPr/>
        </p:nvSpPr>
        <p:spPr>
          <a:xfrm rot="-140950">
            <a:off x="28949" y="2621683"/>
            <a:ext cx="12259303" cy="155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de-DE" sz="6400" b="1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Bewerbungstemplate</a:t>
            </a:r>
            <a:r>
              <a:rPr lang="de-DE" sz="6400" b="1" i="0" u="none" strike="noStrike" cap="none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rPr>
              <a:t>!</a:t>
            </a:r>
            <a:endParaRPr sz="26300" b="0" i="0" u="none" strike="noStrike" cap="none">
              <a:solidFill>
                <a:schemeClr val="accent1"/>
              </a:solidFill>
              <a:latin typeface="Gudea"/>
              <a:ea typeface="Gudea"/>
              <a:cs typeface="Gudea"/>
              <a:sym typeface="Gudea"/>
            </a:endParaRPr>
          </a:p>
        </p:txBody>
      </p:sp>
      <p:sp>
        <p:nvSpPr>
          <p:cNvPr id="113" name="Google Shape;113;g133ff9b26f4_0_2"/>
          <p:cNvSpPr txBox="1"/>
          <p:nvPr/>
        </p:nvSpPr>
        <p:spPr>
          <a:xfrm>
            <a:off x="7831094" y="5466090"/>
            <a:ext cx="4180496" cy="120404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FED516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Nur für eure Bewerbung, </a:t>
            </a:r>
            <a:br>
              <a:rPr lang="de-DE" sz="2600" b="1" i="0" u="none" strike="noStrike" cap="none">
                <a:latin typeface="Arial"/>
                <a:ea typeface="Arial"/>
                <a:cs typeface="Arial"/>
              </a:rPr>
            </a:br>
            <a:r>
              <a:rPr lang="de-DE" sz="2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 ist NICHT euer Pitch Deck fürs Finale!</a:t>
            </a:r>
            <a:br>
              <a:rPr lang="de-DE" sz="2600" b="1" i="0" u="none" strike="noStrike" cap="none">
                <a:latin typeface="Arial"/>
                <a:ea typeface="Arial"/>
                <a:cs typeface="Arial"/>
              </a:rPr>
            </a:br>
            <a:br>
              <a:rPr lang="de-DE" sz="2600" b="1" i="0" u="none" strike="noStrike" cap="none">
                <a:latin typeface="Arial"/>
                <a:ea typeface="Arial"/>
                <a:cs typeface="Arial"/>
              </a:rPr>
            </a:br>
            <a:endParaRPr lang="de-DE" sz="2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14" name="Google Shape;114;g133ff9b26f4_0_2" descr="Ein Bild, das Text, Vektor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5950" y="4794658"/>
            <a:ext cx="1415144" cy="2830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0" y="684000"/>
            <a:ext cx="7647678" cy="456565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707299" y="616660"/>
            <a:ext cx="10342500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„Name eurer Startup Idee“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703690" y="1686811"/>
            <a:ext cx="10584796" cy="4548190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811687" y="1777493"/>
            <a:ext cx="9791100" cy="159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>
              <a:spcBef>
                <a:spcPts val="1200"/>
              </a:spcBef>
              <a:buSzPts val="1400"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Fügt als Überschrift dieser Slide den Namen eurer Startup-Idee ein.</a:t>
            </a:r>
            <a:r>
              <a:rPr lang="de-DE">
                <a:solidFill>
                  <a:schemeClr val="dk1"/>
                </a:solidFill>
              </a:rPr>
              <a:t> 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2400"/>
              </a:spcBef>
              <a:buSzPts val="1400"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Beschreibe eure Startup Idee.</a:t>
            </a:r>
            <a:r>
              <a:rPr lang="de-DE">
                <a:solidFill>
                  <a:schemeClr val="dk1"/>
                </a:solidFill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Optional:</a:t>
            </a: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Fügt hier gerne euer Logo und Links zu eurer Website/</a:t>
            </a:r>
            <a:r>
              <a:rPr lang="de-DE" sz="1400" b="0" i="0" u="none" strike="noStrike" cap="none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</a:t>
            </a: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Media Kanälen ein.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/>
          <p:nvPr/>
        </p:nvSpPr>
        <p:spPr>
          <a:xfrm>
            <a:off x="-1" y="684009"/>
            <a:ext cx="2177144" cy="456565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707299" y="656617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703690" y="1686811"/>
            <a:ext cx="10584796" cy="4548190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811687" y="1777493"/>
            <a:ext cx="9791100" cy="107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Stellt euch vor: Welche Kompetenzen bringt ihr mit und welche Hochschule</a:t>
            </a:r>
            <a:r>
              <a:rPr lang="de-DE"/>
              <a:t>(n)</a:t>
            </a: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vertretet ihr?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Optional:</a:t>
            </a: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Fügt ein Foto von euch ein.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/>
          <p:nvPr/>
        </p:nvSpPr>
        <p:spPr>
          <a:xfrm>
            <a:off x="-1" y="684009"/>
            <a:ext cx="5617029" cy="466057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707299" y="656617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Problem Solution Fit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704002" y="1619568"/>
            <a:ext cx="3328984" cy="4324265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811688" y="1777494"/>
            <a:ext cx="3096300" cy="22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Proposition Canvas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 sind eure Kund</a:t>
            </a:r>
            <a:r>
              <a:rPr lang="de-DE">
                <a:solidFill>
                  <a:schemeClr val="dk1"/>
                </a:solidFill>
              </a:rPr>
              <a:t>:</a:t>
            </a: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innen? </a:t>
            </a:r>
            <a:b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Welches Problem löst ihr für sie?</a:t>
            </a:r>
            <a:b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habt ihr validiert?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 zum Value Proposition Canvas rechts könnt ihr auch die User Personas beschreiben.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5275" y="1543866"/>
            <a:ext cx="7509763" cy="4475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/>
          <p:nvPr/>
        </p:nvSpPr>
        <p:spPr>
          <a:xfrm>
            <a:off x="-1" y="684009"/>
            <a:ext cx="5301343" cy="466057"/>
          </a:xfrm>
          <a:custGeom>
            <a:avLst/>
            <a:gdLst/>
            <a:ahLst/>
            <a:cxnLst/>
            <a:rect l="l" t="t" r="r" b="b"/>
            <a:pathLst>
              <a:path w="8918575" h="456565" extrusionOk="0">
                <a:moveTo>
                  <a:pt x="0" y="456145"/>
                </a:moveTo>
                <a:lnTo>
                  <a:pt x="8918181" y="456145"/>
                </a:lnTo>
                <a:lnTo>
                  <a:pt x="8918181" y="0"/>
                </a:lnTo>
                <a:lnTo>
                  <a:pt x="0" y="0"/>
                </a:lnTo>
                <a:lnTo>
                  <a:pt x="0" y="456145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 txBox="1">
            <a:spLocks noGrp="1"/>
          </p:cNvSpPr>
          <p:nvPr>
            <p:ph type="title"/>
          </p:nvPr>
        </p:nvSpPr>
        <p:spPr>
          <a:xfrm>
            <a:off x="707299" y="656617"/>
            <a:ext cx="1034250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4400"/>
              <a:buNone/>
            </a:pPr>
            <a:r>
              <a:rPr lang="de-DE" sz="3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Product Market Fit</a:t>
            </a:r>
            <a:endParaRPr sz="3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704002" y="1619568"/>
            <a:ext cx="3328984" cy="4324265"/>
          </a:xfrm>
          <a:custGeom>
            <a:avLst/>
            <a:gdLst/>
            <a:ahLst/>
            <a:cxnLst/>
            <a:rect l="l" t="t" r="r" b="b"/>
            <a:pathLst>
              <a:path w="6457315" h="2498090" extrusionOk="0">
                <a:moveTo>
                  <a:pt x="0" y="2497531"/>
                </a:moveTo>
                <a:lnTo>
                  <a:pt x="6457086" y="2497531"/>
                </a:lnTo>
                <a:lnTo>
                  <a:pt x="6457086" y="0"/>
                </a:lnTo>
                <a:lnTo>
                  <a:pt x="0" y="0"/>
                </a:lnTo>
                <a:lnTo>
                  <a:pt x="0" y="249753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811700" y="1777500"/>
            <a:ext cx="3221400" cy="242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>
              <a:buSzPts val="1400"/>
            </a:pPr>
            <a:r>
              <a:rPr lang="de-DE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</a:t>
            </a:r>
            <a:r>
              <a:rPr lang="de-DE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Market Fit Canvas</a:t>
            </a:r>
            <a:r>
              <a:rPr lang="de-DE" b="1" dirty="0">
                <a:solidFill>
                  <a:schemeClr val="dk1"/>
                </a:solidFill>
              </a:rPr>
              <a:t> 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sieht euer Produkt/Service aus?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1400"/>
            </a:pP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Wie wurde der Prototypen getestet?</a:t>
            </a:r>
            <a:r>
              <a:rPr lang="de-DE" dirty="0">
                <a:solidFill>
                  <a:schemeClr val="dk1"/>
                </a:solidFill>
              </a:rPr>
              <a:t> 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SzPts val="1400"/>
            </a:pPr>
            <a:br>
              <a:rPr lang="de-DE" sz="1400" b="0" i="0" u="none" strike="noStrike" cap="none" dirty="0">
                <a:latin typeface="Arial"/>
                <a:ea typeface="Arial"/>
                <a:cs typeface="Arial"/>
              </a:rPr>
            </a:br>
            <a:r>
              <a:rPr lang="de-DE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 zum Product-Market-Fit Canvas rechts könnt ihr auch Fotos/ Visualisierungen eures Prototypen einfügen und die Kern-Eigenschaften beschreiben.</a:t>
            </a:r>
            <a:r>
              <a:rPr lang="de-DE" dirty="0">
                <a:solidFill>
                  <a:schemeClr val="dk1"/>
                </a:solidFill>
              </a:rPr>
              <a:t> 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45275" y="1541721"/>
            <a:ext cx="7771449" cy="440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SAP_BW">
      <a:dk1>
        <a:srgbClr val="000000"/>
      </a:dk1>
      <a:lt1>
        <a:srgbClr val="FFFFFF"/>
      </a:lt1>
      <a:dk2>
        <a:srgbClr val="303640"/>
      </a:dk2>
      <a:lt2>
        <a:srgbClr val="E7E6E6"/>
      </a:lt2>
      <a:accent1>
        <a:srgbClr val="FFD500"/>
      </a:accent1>
      <a:accent2>
        <a:srgbClr val="DF1D8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fbc023-09e2-48bf-8107-b850806e6553" xsi:nil="true"/>
    <lcf76f155ced4ddcb4097134ff3c332f xmlns="6908d144-1819-418a-8c39-83217636e25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C0112BDB30B4494592FF65BA8CC37" ma:contentTypeVersion="16" ma:contentTypeDescription="Create a new document." ma:contentTypeScope="" ma:versionID="d8186f84e88bae8a66855bb86cb0d24d">
  <xsd:schema xmlns:xsd="http://www.w3.org/2001/XMLSchema" xmlns:xs="http://www.w3.org/2001/XMLSchema" xmlns:p="http://schemas.microsoft.com/office/2006/metadata/properties" xmlns:ns2="6908d144-1819-418a-8c39-83217636e258" xmlns:ns3="fffbc023-09e2-48bf-8107-b850806e6553" targetNamespace="http://schemas.microsoft.com/office/2006/metadata/properties" ma:root="true" ma:fieldsID="441a14f8f2b51be25826c0eeb61a61da" ns2:_="" ns3:_="">
    <xsd:import namespace="6908d144-1819-418a-8c39-83217636e258"/>
    <xsd:import namespace="fffbc023-09e2-48bf-8107-b850806e65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8d144-1819-418a-8c39-83217636e2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44d9df8-a3ed-4027-a627-3e8d071386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bc023-09e2-48bf-8107-b850806e655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f7bc9ac-d007-4f24-93a8-2663a8dc7e36}" ma:internalName="TaxCatchAll" ma:showField="CatchAllData" ma:web="fffbc023-09e2-48bf-8107-b850806e65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6A738-F5EA-47B9-8C14-3E3CDBEFB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BB0307-2CB4-4597-9BDB-1F313C680FF6}">
  <ds:schemaRefs>
    <ds:schemaRef ds:uri="http://schemas.microsoft.com/office/2006/documentManagement/types"/>
    <ds:schemaRef ds:uri="fffbc023-09e2-48bf-8107-b850806e6553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908d144-1819-418a-8c39-83217636e258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85A8DBF-E733-4A14-8B21-D240CFAF41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8d144-1819-418a-8c39-83217636e258"/>
    <ds:schemaRef ds:uri="fffbc023-09e2-48bf-8107-b850806e6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Breitbild</PresentationFormat>
  <Paragraphs>96</Paragraphs>
  <Slides>17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Office</vt:lpstr>
      <vt:lpstr>PowerPoint-Präsentation</vt:lpstr>
      <vt:lpstr>Wie läuft die Bewerbung ab?</vt:lpstr>
      <vt:lpstr>Was sind die Bewertungskriterien?</vt:lpstr>
      <vt:lpstr>Was habt ihr davon?</vt:lpstr>
      <vt:lpstr>PowerPoint-Präsentation</vt:lpstr>
      <vt:lpstr>„Name eurer Startup Idee“</vt:lpstr>
      <vt:lpstr>Team</vt:lpstr>
      <vt:lpstr>1. Problem Solution Fit</vt:lpstr>
      <vt:lpstr>2. Product Market Fit</vt:lpstr>
      <vt:lpstr>3. Markt</vt:lpstr>
      <vt:lpstr>4. Traction</vt:lpstr>
      <vt:lpstr>5. Business Model Fit</vt:lpstr>
      <vt:lpstr>Optional: Sustainable Business Model Canvas</vt:lpstr>
      <vt:lpstr>Optional: Impact Canvas</vt:lpstr>
      <vt:lpstr>Anhang 1</vt:lpstr>
      <vt:lpstr>Anhang 2</vt:lpstr>
      <vt:lpstr>Anhang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Bockinac Ann-Kathrin</dc:creator>
  <cp:lastModifiedBy>Janina Erb</cp:lastModifiedBy>
  <cp:revision>23</cp:revision>
  <dcterms:created xsi:type="dcterms:W3CDTF">2018-11-13T10:41:38Z</dcterms:created>
  <dcterms:modified xsi:type="dcterms:W3CDTF">2024-06-03T08:46:01Z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0x010100D40C0112BDB30B4494592FF65BA8CC37</vt:lpwstr>
  </property>
  <property fmtid="{D5CDD505-2E9C-101B-9397-08002B2CF9AE}" pid="3" name="Order">
    <vt:r8>2774200</vt:r8>
  </property>
  <property fmtid="{D5CDD505-2E9C-101B-9397-08002B2CF9AE}" pid="4" name="MediaServiceImageTags">
    <vt:lpwstr/>
  </property>
</Properties>
</file>