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9774238" cy="6648450"/>
  <p:embeddedFontLst>
    <p:embeddedFont>
      <p:font typeface="Gudea" panose="02000000000000000000" pitchFamily="2" charset="77"/>
      <p:regular r:id="rId23"/>
      <p:bold r:id="rId24"/>
      <p:italic r:id="rId25"/>
    </p:embeddedFont>
    <p:embeddedFont>
      <p:font typeface="Inter" panose="020B0502030000000004" pitchFamily="34" charset="0"/>
      <p:regular r:id="rId26"/>
      <p:bold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 Light" pitchFamily="2" charset="77"/>
      <p:regular r:id="rId32"/>
      <p:italic r:id="rId33"/>
    </p:embeddedFont>
    <p:embeddedFont>
      <p:font typeface="Montserrat SemiBold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755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P/IAf4irJkK816FMD8OHYr4Q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E4585-7C16-A845-A224-1BAD4E285AFC}" v="11" dt="2024-12-04T12:11:30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26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>
        <p:guide orient="horz" pos="164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36473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3ff9b26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133ff9b26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7" name="Google Shape;127;p28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enutzerdefiniertes Layout" userDrawn="1">
  <p:cSld name="2_Benutzerdefiniertes Layout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83" y="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-28575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876300" y="1043995"/>
            <a:ext cx="104394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50F6520-1EC4-74D8-2A3B-0D497D8FBCB8}"/>
              </a:ext>
            </a:extLst>
          </p:cNvPr>
          <p:cNvSpPr/>
          <p:nvPr userDrawn="1"/>
        </p:nvSpPr>
        <p:spPr>
          <a:xfrm>
            <a:off x="114300" y="317319"/>
            <a:ext cx="1548245" cy="600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10EC32B-A6FD-0076-A8A7-B776F78490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189" y="317319"/>
            <a:ext cx="1208466" cy="543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" type="obj">
  <p:cSld name="OBJECT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ude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udea"/>
              <a:buNone/>
              <a:defRPr sz="4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-nxtgn.typeform.com/to/IK8wl1F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 r="18513" b="6295"/>
          <a:stretch/>
        </p:blipFill>
        <p:spPr>
          <a:xfrm>
            <a:off x="8642325" y="431800"/>
            <a:ext cx="3549675" cy="6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534532" y="2489200"/>
            <a:ext cx="10285867" cy="36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</a:pPr>
            <a:r>
              <a:rPr lang="de-DE" sz="10800" b="1" u="none" strike="noStrike" cap="none" dirty="0">
                <a:solidFill>
                  <a:schemeClr val="lt1"/>
                </a:solidFill>
                <a:latin typeface="Montserrat" pitchFamily="2" charset="77"/>
                <a:ea typeface="Inter"/>
                <a:cs typeface="Inter"/>
                <a:sym typeface="Inter"/>
              </a:rPr>
              <a:t>Bewerbung</a:t>
            </a:r>
            <a:br>
              <a:rPr lang="de-DE" sz="13800" b="1" i="0" u="none" strike="noStrike" cap="none" dirty="0">
                <a:latin typeface="Inter"/>
                <a:ea typeface="Inter"/>
                <a:cs typeface="Inter"/>
              </a:rPr>
            </a:br>
            <a:r>
              <a:rPr lang="de-DE" sz="4800" u="none" strike="noStrike" cap="none" dirty="0">
                <a:solidFill>
                  <a:schemeClr val="lt1"/>
                </a:solidFill>
                <a:latin typeface="Montserrat Light" pitchFamily="2" charset="77"/>
                <a:ea typeface="Inter"/>
                <a:cs typeface="Inter"/>
                <a:sym typeface="Inter"/>
              </a:rPr>
              <a:t>für das ASAP Finale #</a:t>
            </a:r>
            <a:r>
              <a:rPr lang="de-DE" sz="4800" dirty="0">
                <a:solidFill>
                  <a:schemeClr val="lt1"/>
                </a:solidFill>
                <a:latin typeface="Montserrat Light" pitchFamily="2" charset="77"/>
                <a:ea typeface="Inter"/>
                <a:cs typeface="Inter"/>
                <a:sym typeface="Inter"/>
              </a:rPr>
              <a:t>13</a:t>
            </a:r>
            <a:endParaRPr lang="de-DE" sz="27400" u="none" strike="noStrike" cap="none" dirty="0">
              <a:solidFill>
                <a:schemeClr val="lt1"/>
              </a:solidFill>
              <a:latin typeface="Montserrat Light" pitchFamily="2" charset="77"/>
              <a:ea typeface="Gudea"/>
              <a:cs typeface="Gud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1" y="629411"/>
            <a:ext cx="2928256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Markt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811688" y="1777494"/>
            <a:ext cx="30963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Petal Diagramm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groß und attraktiv ist der Markt, den ihr erschließen wollt? Wer sind eure Wettbewerber?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könnt ihr auch TAM-SAM-SOM oder eine andere Visualisierung nutzen.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l="1010" t="2319" r="1582" b="1593"/>
          <a:stretch/>
        </p:blipFill>
        <p:spPr>
          <a:xfrm>
            <a:off x="5301851" y="1150066"/>
            <a:ext cx="6530482" cy="50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-1" y="629411"/>
            <a:ext cx="3328983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Traction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811687" y="1777494"/>
            <a:ext cx="31059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Bullseye Framework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erreicht ihr eine echte Kundennachfrage?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Kanäle nutzt ihr bzw. welche wollt ihr nutzen und wie werdet ihr deren Erfolg messen?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könnt ihr auch das Traction Scoreboard oder eine andere Visualisierung nutzen.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t="3830" b="1529"/>
          <a:stretch/>
        </p:blipFill>
        <p:spPr>
          <a:xfrm>
            <a:off x="6000050" y="1092960"/>
            <a:ext cx="5415511" cy="537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-1" y="629411"/>
            <a:ext cx="5080480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Business Model Fit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251" y="1200150"/>
            <a:ext cx="97155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/>
          <p:nvPr/>
        </p:nvSpPr>
        <p:spPr>
          <a:xfrm>
            <a:off x="0" y="629400"/>
            <a:ext cx="10100286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07300" y="623000"/>
            <a:ext cx="93921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Sustainable Business Model Canvas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20" y="1244338"/>
            <a:ext cx="10230959" cy="561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0;p4">
            <a:extLst>
              <a:ext uri="{FF2B5EF4-FFF2-40B4-BE49-F238E27FC236}">
                <a16:creationId xmlns:a16="http://schemas.microsoft.com/office/drawing/2014/main" id="{CF9042BA-ED0D-437B-2D6B-272624D9DED5}"/>
              </a:ext>
            </a:extLst>
          </p:cNvPr>
          <p:cNvSpPr/>
          <p:nvPr/>
        </p:nvSpPr>
        <p:spPr>
          <a:xfrm>
            <a:off x="0" y="629400"/>
            <a:ext cx="5751871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Impact Canvas</a:t>
            </a:r>
            <a:endParaRPr/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736" y="1316872"/>
            <a:ext cx="9486528" cy="554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1" y="684009"/>
            <a:ext cx="2730500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Anhang 1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811674" y="1777500"/>
            <a:ext cx="9034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könnt ihr optional weitere Infos, Bilder oder Visualisierungen zu eurer Startup Idee einfügen.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1" y="684009"/>
            <a:ext cx="2730500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Anhang 2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811674" y="1777500"/>
            <a:ext cx="9034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könnt ihr optional weitere Infos, Bilder oder Visualisierungen zu eurer Startup Idee einfügen.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1" y="684009"/>
            <a:ext cx="2730500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Anhang 3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811674" y="1777500"/>
            <a:ext cx="9034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könnt ihr optional weitere Infos, Bilder oder Visualisierungen zu eurer Startup Idee einfügen.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/>
        </p:nvSpPr>
        <p:spPr>
          <a:xfrm>
            <a:off x="697650" y="3665293"/>
            <a:ext cx="3058800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Ausfüllen</a:t>
            </a:r>
            <a:endParaRPr sz="1800" b="1" i="0" u="none" strike="noStrike" cap="none" dirty="0">
              <a:solidFill>
                <a:schemeClr val="accent1"/>
              </a:solidFill>
              <a:latin typeface="Montserrat" pitchFamily="2" charset="7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  <a:p>
            <a:pPr algn="ctr">
              <a:buSzPts val="1800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</a:rPr>
              <a:t>Fülle das nachfolgende Bewerbungstemplate (</a:t>
            </a:r>
            <a:r>
              <a:rPr lang="de-DE" sz="1600" b="1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</a:rPr>
              <a:t>max. 10 Slides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</a:rPr>
              <a:t>) aus. Ihr könnt auch ein eigenes Design verwenden.</a:t>
            </a:r>
            <a:r>
              <a:rPr lang="de-DE" sz="1600" dirty="0">
                <a:solidFill>
                  <a:schemeClr val="lt1"/>
                </a:solidFill>
                <a:latin typeface="Montserrat" pitchFamily="2" charset="77"/>
              </a:rPr>
              <a:t> </a:t>
            </a:r>
            <a:endParaRPr sz="20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4271201" y="3777590"/>
            <a:ext cx="3526929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  <a:p>
            <a:pPr algn="ctr">
              <a:buSzPts val="1800"/>
            </a:pPr>
            <a:r>
              <a:rPr lang="de-DE" sz="2000" b="1" dirty="0">
                <a:solidFill>
                  <a:schemeClr val="accent1"/>
                </a:solidFill>
                <a:latin typeface="Montserrat" pitchFamily="2" charset="77"/>
              </a:rPr>
              <a:t>Abspeichern</a:t>
            </a:r>
            <a:endParaRPr sz="2000" b="1" dirty="0">
              <a:solidFill>
                <a:schemeClr val="accent1"/>
              </a:solidFill>
              <a:latin typeface="Montserrat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de-DE" sz="1600" dirty="0">
                <a:solidFill>
                  <a:schemeClr val="lt1"/>
                </a:solidFill>
                <a:latin typeface="Montserrat" pitchFamily="2" charset="77"/>
              </a:rPr>
              <a:t>Speichere die Datei als PDF </a:t>
            </a:r>
            <a:br>
              <a:rPr lang="de-DE" sz="1600" dirty="0">
                <a:solidFill>
                  <a:schemeClr val="lt1"/>
                </a:solidFill>
                <a:latin typeface="Montserrat" pitchFamily="2" charset="77"/>
              </a:rPr>
            </a:br>
            <a:r>
              <a:rPr lang="de-DE" sz="1600" dirty="0">
                <a:solidFill>
                  <a:schemeClr val="lt1"/>
                </a:solidFill>
                <a:latin typeface="Montserrat" pitchFamily="2" charset="77"/>
              </a:rPr>
              <a:t>(max. 10  MB) und benenne sie nach eurer Startup Idee und der Hochschule, die ihr vertretet </a:t>
            </a:r>
            <a:br>
              <a:rPr lang="de-DE" sz="1600" dirty="0">
                <a:solidFill>
                  <a:schemeClr val="lt1"/>
                </a:solidFill>
                <a:latin typeface="Montserrat" pitchFamily="2" charset="77"/>
              </a:rPr>
            </a:br>
            <a:r>
              <a:rPr lang="de-DE" sz="1600" dirty="0">
                <a:solidFill>
                  <a:schemeClr val="lt1"/>
                </a:solidFill>
                <a:latin typeface="Montserrat" pitchFamily="2" charset="77"/>
              </a:rPr>
              <a:t>(z. B. </a:t>
            </a:r>
            <a:r>
              <a:rPr lang="de-DE" sz="1600" dirty="0" err="1">
                <a:solidFill>
                  <a:schemeClr val="lt1"/>
                </a:solidFill>
                <a:latin typeface="Montserrat" pitchFamily="2" charset="77"/>
              </a:rPr>
              <a:t>ASAP_HdMStuttgart</a:t>
            </a:r>
            <a:r>
              <a:rPr lang="de-DE" sz="1600" dirty="0">
                <a:solidFill>
                  <a:schemeClr val="lt1"/>
                </a:solidFill>
                <a:latin typeface="Montserrat" pitchFamily="2" charset="77"/>
              </a:rPr>
              <a:t>).</a:t>
            </a:r>
            <a:endParaRPr sz="1600" dirty="0">
              <a:solidFill>
                <a:schemeClr val="lt1"/>
              </a:solidFill>
              <a:latin typeface="Montserrat" pitchFamily="2" charset="7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8082842" y="3777590"/>
            <a:ext cx="3514359" cy="282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de-DE"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1" dirty="0">
                <a:solidFill>
                  <a:schemeClr val="accent1"/>
                </a:solidFill>
                <a:latin typeface="Montserrat" pitchFamily="2" charset="77"/>
              </a:rPr>
              <a:t>Bewerben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de-DE" sz="15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</a:rPr>
              <a:t>Durchlauft</a:t>
            </a:r>
            <a:r>
              <a:rPr lang="de-DE" sz="1600" dirty="0">
                <a:solidFill>
                  <a:schemeClr val="lt1"/>
                </a:solidFill>
                <a:latin typeface="Montserrat" pitchFamily="2" charset="77"/>
              </a:rPr>
              <a:t> 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"/>
                  </a:ext>
                </a:extLst>
              </a:rPr>
              <a:t>den </a:t>
            </a:r>
            <a:r>
              <a:rPr lang="de-DE" sz="1600" b="0" i="0" u="none" strike="noStrike" cap="none" dirty="0">
                <a:solidFill>
                  <a:schemeClr val="accent2"/>
                </a:solidFill>
                <a:latin typeface="Montserrat" pitchFamily="2" charset="77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"/>
                  </a:ext>
                </a:extLst>
              </a:rPr>
              <a:t>Bewerbungsprozess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</a:rPr>
              <a:t> und ladet dort die PDF hoch. Pro </a:t>
            </a:r>
            <a:r>
              <a:rPr lang="de-DE" sz="1600" dirty="0">
                <a:solidFill>
                  <a:schemeClr val="lt1"/>
                </a:solidFill>
                <a:latin typeface="Montserrat" pitchFamily="2" charset="77"/>
              </a:rPr>
              <a:t>Startup-Idee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</a:rPr>
              <a:t> muss dieser Schritt nur einmal gemacht werden.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500" b="1" i="0" u="none" strike="noStrike" cap="none" dirty="0">
                <a:solidFill>
                  <a:schemeClr val="lt1"/>
                </a:solidFill>
                <a:latin typeface="Montserrat" pitchFamily="2" charset="77"/>
                <a:sym typeface="Arial"/>
              </a:rPr>
              <a:t>Bewerbungsfrist:</a:t>
            </a:r>
            <a:br>
              <a:rPr lang="de-DE" sz="1500" b="0" i="0" u="none" strike="noStrike" cap="none" dirty="0">
                <a:latin typeface="Montserrat" pitchFamily="2" charset="77"/>
              </a:rPr>
            </a:br>
            <a:r>
              <a:rPr lang="de-DE" sz="1500" b="1" i="0" u="none" strike="noStrike" cap="none" dirty="0">
                <a:solidFill>
                  <a:schemeClr val="accent1"/>
                </a:solidFill>
                <a:latin typeface="Montserrat" pitchFamily="2" charset="77"/>
              </a:rPr>
              <a:t>Sa</a:t>
            </a:r>
            <a:r>
              <a:rPr lang="de-DE" sz="1500" b="1" dirty="0">
                <a:solidFill>
                  <a:schemeClr val="accent1"/>
                </a:solidFill>
                <a:latin typeface="Montserrat" pitchFamily="2" charset="77"/>
              </a:rPr>
              <a:t>.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, </a:t>
            </a:r>
            <a:r>
              <a:rPr lang="de-DE" sz="1500" b="1" dirty="0">
                <a:solidFill>
                  <a:schemeClr val="accent1"/>
                </a:solidFill>
                <a:latin typeface="Montserrat" pitchFamily="2" charset="77"/>
              </a:rPr>
              <a:t>01.02.2025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, 10 Uhr</a:t>
            </a:r>
            <a:endParaRPr lang="de-DE" sz="1500" b="1" i="0" u="none" strike="noStrike" cap="none" dirty="0">
              <a:solidFill>
                <a:schemeClr val="accent1"/>
              </a:solidFill>
              <a:latin typeface="Montserrat" pitchFamily="2" charset="7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de-DE"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1458686" y="2094051"/>
            <a:ext cx="1541248" cy="154124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1" u="none" strike="noStrike" cap="none" dirty="0">
                <a:solidFill>
                  <a:srgbClr val="FED516"/>
                </a:solidFill>
                <a:latin typeface="Montserrat" pitchFamily="2" charset="77"/>
                <a:ea typeface="Gudea"/>
                <a:cs typeface="Gudea"/>
                <a:sym typeface="Gudea"/>
              </a:rPr>
              <a:t>1</a:t>
            </a:r>
            <a:endParaRPr sz="1400" b="1" u="none" strike="noStrike" cap="none" dirty="0">
              <a:solidFill>
                <a:srgbClr val="000000"/>
              </a:solidFill>
              <a:latin typeface="Montserrat" pitchFamily="2" charset="77"/>
              <a:ea typeface="Gudea"/>
              <a:cs typeface="Gudea"/>
              <a:sym typeface="Gudea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5264042" y="2135396"/>
            <a:ext cx="1541248" cy="154124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1" u="none" strike="noStrike" cap="none" dirty="0">
                <a:solidFill>
                  <a:srgbClr val="FED516"/>
                </a:solidFill>
                <a:latin typeface="Montserrat" pitchFamily="2" charset="77"/>
                <a:ea typeface="Gudea"/>
                <a:cs typeface="Gudea"/>
                <a:sym typeface="Gudea"/>
              </a:rPr>
              <a:t>2</a:t>
            </a:r>
            <a:endParaRPr sz="1400" b="1" u="none" strike="noStrike" cap="none" dirty="0">
              <a:solidFill>
                <a:srgbClr val="000000"/>
              </a:solidFill>
              <a:latin typeface="Montserrat" pitchFamily="2" charset="77"/>
              <a:ea typeface="Gudea"/>
              <a:cs typeface="Gudea"/>
              <a:sym typeface="Gudea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9069398" y="2094050"/>
            <a:ext cx="1541248" cy="154124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1" u="none" strike="noStrike" cap="none" dirty="0">
                <a:solidFill>
                  <a:srgbClr val="FED516"/>
                </a:solidFill>
                <a:latin typeface="Montserrat" pitchFamily="2" charset="77"/>
                <a:ea typeface="Gudea"/>
                <a:cs typeface="Gudea"/>
                <a:sym typeface="Gudea"/>
              </a:rPr>
              <a:t>3</a:t>
            </a:r>
            <a:endParaRPr sz="1400" b="1" u="none" strike="noStrike" cap="none" dirty="0">
              <a:solidFill>
                <a:srgbClr val="000000"/>
              </a:solidFill>
              <a:latin typeface="Montserrat" pitchFamily="2" charset="77"/>
              <a:ea typeface="Gudea"/>
              <a:cs typeface="Gudea"/>
              <a:sym typeface="Gudea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12021671" y="4854388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4;p9">
            <a:extLst>
              <a:ext uri="{FF2B5EF4-FFF2-40B4-BE49-F238E27FC236}">
                <a16:creationId xmlns:a16="http://schemas.microsoft.com/office/drawing/2014/main" id="{62F8F245-7C13-56A9-C463-FB848FCFE065}"/>
              </a:ext>
            </a:extLst>
          </p:cNvPr>
          <p:cNvSpPr txBox="1">
            <a:spLocks/>
          </p:cNvSpPr>
          <p:nvPr/>
        </p:nvSpPr>
        <p:spPr>
          <a:xfrm>
            <a:off x="838200" y="708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dea"/>
              <a:buNone/>
              <a:defRPr sz="4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de-DE" dirty="0">
                <a:latin typeface="Montserrat" pitchFamily="2" charset="77"/>
              </a:rPr>
              <a:t>Wie läuft die Bewerbung ab?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838200" y="708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dirty="0">
                <a:latin typeface="Montserrat" pitchFamily="2" charset="77"/>
              </a:rPr>
              <a:t>Was sind die Bewertungskriterien?</a:t>
            </a:r>
            <a:endParaRPr dirty="0">
              <a:latin typeface="Montserrat" pitchFamily="2" charset="77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8393283" y="2436183"/>
            <a:ext cx="3069374" cy="7084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000" b="1" u="none" strike="noStrike" cap="none" dirty="0" err="1">
                <a:solidFill>
                  <a:schemeClr val="accent1"/>
                </a:solidFill>
                <a:latin typeface="Montserrat" pitchFamily="2" charset="77"/>
                <a:sym typeface="Arial"/>
              </a:rPr>
              <a:t>Readiness</a:t>
            </a:r>
            <a:r>
              <a:rPr lang="de-DE" sz="2000" b="1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 </a:t>
            </a:r>
            <a:r>
              <a:rPr lang="de-DE" sz="2000" b="1" u="none" strike="noStrike" cap="none" dirty="0" err="1">
                <a:solidFill>
                  <a:schemeClr val="accent1"/>
                </a:solidFill>
                <a:latin typeface="Montserrat" pitchFamily="2" charset="77"/>
                <a:sym typeface="Arial"/>
              </a:rPr>
              <a:t>for</a:t>
            </a:r>
            <a:r>
              <a:rPr lang="de-DE" sz="2000" b="1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 </a:t>
            </a:r>
            <a:r>
              <a:rPr lang="de-DE" sz="2000" b="1" u="none" strike="noStrike" cap="none" dirty="0" err="1">
                <a:solidFill>
                  <a:schemeClr val="accent1"/>
                </a:solidFill>
                <a:latin typeface="Montserrat" pitchFamily="2" charset="77"/>
                <a:sym typeface="Arial"/>
              </a:rPr>
              <a:t>the</a:t>
            </a:r>
            <a:r>
              <a:rPr lang="de-DE" sz="2000" b="1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 </a:t>
            </a:r>
            <a:endParaRPr sz="2000" b="1" u="none" strike="noStrike" cap="none" dirty="0">
              <a:solidFill>
                <a:schemeClr val="accent1"/>
              </a:solidFill>
              <a:latin typeface="Montserra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000" b="1" u="none" strike="noStrike" cap="none" dirty="0" err="1">
                <a:solidFill>
                  <a:schemeClr val="accent1"/>
                </a:solidFill>
                <a:latin typeface="Montserrat" pitchFamily="2" charset="77"/>
                <a:sym typeface="Arial"/>
              </a:rPr>
              <a:t>next</a:t>
            </a:r>
            <a:r>
              <a:rPr lang="de-DE" sz="2000" b="1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 </a:t>
            </a:r>
            <a:r>
              <a:rPr lang="de-DE" sz="2000" b="1" u="none" strike="noStrike" cap="none" dirty="0" err="1">
                <a:solidFill>
                  <a:schemeClr val="accent1"/>
                </a:solidFill>
                <a:latin typeface="Montserrat" pitchFamily="2" charset="77"/>
                <a:sym typeface="Arial"/>
              </a:rPr>
              <a:t>steps</a:t>
            </a:r>
            <a:b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4566557" y="2436183"/>
            <a:ext cx="3058886" cy="8757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000" b="1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Qualität der</a:t>
            </a:r>
            <a:endParaRPr sz="2000" b="1" dirty="0">
              <a:latin typeface="Montserrat" pitchFamily="2" charset="7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000" b="1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Validierung </a:t>
            </a:r>
            <a:br>
              <a:rPr lang="de-DE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490655" y="2436184"/>
            <a:ext cx="3557238" cy="9928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000" b="1" u="none" strike="noStrike" cap="none" dirty="0">
                <a:solidFill>
                  <a:schemeClr val="accent1"/>
                </a:solidFill>
                <a:latin typeface="Montserrat" pitchFamily="2" charset="77"/>
                <a:sym typeface="Arial"/>
              </a:rPr>
              <a:t>Originalität &amp; Alleinstellungsmerkmal</a:t>
            </a:r>
            <a:endParaRPr sz="2000" b="1" u="none" strike="noStrike" cap="none" dirty="0">
              <a:solidFill>
                <a:schemeClr val="accent1"/>
              </a:solidFill>
              <a:latin typeface="Montserra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de-DE" sz="1800" dirty="0">
              <a:solidFill>
                <a:schemeClr val="lt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388EFD5-EFBB-AF9F-50B2-BBCB1CD10848}"/>
              </a:ext>
            </a:extLst>
          </p:cNvPr>
          <p:cNvSpPr txBox="1"/>
          <p:nvPr/>
        </p:nvSpPr>
        <p:spPr>
          <a:xfrm>
            <a:off x="739831" y="3830734"/>
            <a:ext cx="30588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400" u="none" strike="noStrike" cap="none" dirty="0">
                <a:solidFill>
                  <a:schemeClr val="lt1"/>
                </a:solidFill>
                <a:latin typeface="Montserrat Light" pitchFamily="2" charset="77"/>
                <a:sym typeface="Arial"/>
              </a:rPr>
              <a:t>Warum braucht die Welt eure Startup Idee? Von deiner Selbstständigkeit bis zum High-Tech-Startup, wir wollen verstehen, wie ihr die Welt mit eurer Idee besser macht. </a:t>
            </a:r>
            <a:endParaRPr lang="de-DE" sz="1400" u="none" strike="noStrike" cap="none" dirty="0">
              <a:solidFill>
                <a:srgbClr val="000000"/>
              </a:solidFill>
              <a:latin typeface="Montserrat Light" pitchFamily="2" charset="77"/>
              <a:sym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E385A8-FB9E-9B7A-8A8B-AC7422D25754}"/>
              </a:ext>
            </a:extLst>
          </p:cNvPr>
          <p:cNvSpPr txBox="1"/>
          <p:nvPr/>
        </p:nvSpPr>
        <p:spPr>
          <a:xfrm>
            <a:off x="4566557" y="3830734"/>
            <a:ext cx="30588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1400" u="none" strike="noStrike" cap="none" dirty="0">
                <a:solidFill>
                  <a:schemeClr val="lt1"/>
                </a:solidFill>
                <a:latin typeface="Montserrat Light" pitchFamily="2" charset="77"/>
                <a:sym typeface="Arial"/>
              </a:rPr>
              <a:t>Wie gut habt ihr die Idee validiert? Beweist uns durch Daten und Fakten, dass Menschen eure Idee gut finden und Interesse daran haben.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E46436-36C5-7F2C-9A1A-49FF2CC336DB}"/>
              </a:ext>
            </a:extLst>
          </p:cNvPr>
          <p:cNvSpPr txBox="1"/>
          <p:nvPr/>
        </p:nvSpPr>
        <p:spPr>
          <a:xfrm>
            <a:off x="8393283" y="3830733"/>
            <a:ext cx="30693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1400" u="none" strike="noStrike" cap="none" dirty="0">
                <a:solidFill>
                  <a:schemeClr val="lt1"/>
                </a:solidFill>
                <a:latin typeface="Montserrat Light" pitchFamily="2" charset="77"/>
                <a:sym typeface="Arial"/>
              </a:rPr>
              <a:t>Wie motiviert seid ihr, eure Idee tatsächlich umzusetzen? Habt ihr alle benötigten Kompetenzen bzw. könnt einschätzen, was oder wer euch noch fehlt?</a:t>
            </a:r>
            <a:endParaRPr lang="de-DE" sz="2000" u="none" strike="noStrike" cap="none" dirty="0">
              <a:solidFill>
                <a:srgbClr val="FED516"/>
              </a:solidFill>
              <a:latin typeface="Montserrat Light" pitchFamily="2" charset="77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dirty="0">
                <a:latin typeface="Montserrat" pitchFamily="2" charset="77"/>
              </a:rPr>
              <a:t>Was habt ihr davon?</a:t>
            </a:r>
            <a:endParaRPr dirty="0">
              <a:latin typeface="Montserrat" pitchFamily="2" charset="77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709057" y="1982999"/>
            <a:ext cx="3955763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200" b="1" u="none" strike="noStrike" cap="none" dirty="0">
                <a:solidFill>
                  <a:srgbClr val="000000"/>
                </a:solidFill>
                <a:latin typeface="Montserrat" pitchFamily="2" charset="77"/>
                <a:sym typeface="Arial"/>
              </a:rPr>
              <a:t>Zertifikat &amp; ECTS</a:t>
            </a:r>
            <a:endParaRPr sz="2200" b="1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u="none" strike="noStrike" cap="none" dirty="0">
              <a:solidFill>
                <a:srgbClr val="000000"/>
              </a:solidFill>
              <a:latin typeface="Montserrat Ligh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1600" u="none" strike="noStrike" cap="none" dirty="0">
                <a:solidFill>
                  <a:srgbClr val="000000"/>
                </a:solidFill>
                <a:latin typeface="Montserrat Light" pitchFamily="2" charset="77"/>
                <a:sym typeface="Arial"/>
              </a:rPr>
              <a:t>Alle Teammitglieder erhalten jeweils ein Teilnahmezertifikat und dadurch die Möglichkeit, sich 3 ECTS anzurechnen.</a:t>
            </a:r>
            <a:endParaRPr sz="1600" u="none" strike="noStrike" cap="none" dirty="0">
              <a:solidFill>
                <a:srgbClr val="000000"/>
              </a:solidFill>
              <a:latin typeface="Montserrat Ligh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6527183" y="1982999"/>
            <a:ext cx="3955760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200" b="1" u="none" strike="noStrike" cap="none" dirty="0">
                <a:solidFill>
                  <a:schemeClr val="dk1"/>
                </a:solidFill>
                <a:latin typeface="Montserrat" pitchFamily="2" charset="77"/>
                <a:sym typeface="Arial"/>
              </a:rPr>
              <a:t>Pitch im Finale #</a:t>
            </a:r>
            <a:r>
              <a:rPr lang="de-DE" sz="2200" b="1" dirty="0">
                <a:solidFill>
                  <a:schemeClr val="dk1"/>
                </a:solidFill>
                <a:latin typeface="Montserrat" pitchFamily="2" charset="77"/>
              </a:rPr>
              <a:t>13</a:t>
            </a:r>
            <a:endParaRPr sz="2200" b="1" u="none" strike="noStrike" cap="none" dirty="0">
              <a:solidFill>
                <a:schemeClr val="dk1"/>
              </a:solidFill>
              <a:latin typeface="Montserra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u="none" strike="noStrike" cap="none" dirty="0">
              <a:solidFill>
                <a:schemeClr val="dk1"/>
              </a:solidFill>
              <a:latin typeface="Montserrat Light" pitchFamily="2" charset="77"/>
              <a:sym typeface="Arial"/>
            </a:endParaRPr>
          </a:p>
          <a:p>
            <a:pPr algn="ctr">
              <a:buSzPts val="2000"/>
            </a:pPr>
            <a:r>
              <a:rPr lang="de-DE" sz="1600" u="none" strike="noStrike" cap="none" dirty="0">
                <a:solidFill>
                  <a:schemeClr val="dk1"/>
                </a:solidFill>
                <a:latin typeface="Montserrat Light" pitchFamily="2" charset="77"/>
                <a:sym typeface="Arial"/>
              </a:rPr>
              <a:t>Bei Zusage könnt ihr im ASAP Finale #</a:t>
            </a:r>
            <a:r>
              <a:rPr lang="de-DE" sz="1600" dirty="0">
                <a:solidFill>
                  <a:schemeClr val="dk1"/>
                </a:solidFill>
                <a:latin typeface="Montserrat Light" pitchFamily="2" charset="77"/>
              </a:rPr>
              <a:t>13 am 12. Februar 2025 pitchen</a:t>
            </a:r>
            <a:r>
              <a:rPr lang="de-DE" sz="1600" u="none" strike="noStrike" cap="none" dirty="0">
                <a:solidFill>
                  <a:schemeClr val="dk1"/>
                </a:solidFill>
                <a:latin typeface="Montserrat Light" pitchFamily="2" charset="77"/>
                <a:sym typeface="Arial"/>
              </a:rPr>
              <a:t> und Preise gewinnen. </a:t>
            </a:r>
          </a:p>
          <a:p>
            <a:pPr algn="ctr">
              <a:buSzPts val="2000"/>
            </a:pPr>
            <a:r>
              <a:rPr lang="de-DE" sz="1600" u="none" strike="noStrike" cap="none" dirty="0">
                <a:solidFill>
                  <a:schemeClr val="dk1"/>
                </a:solidFill>
                <a:latin typeface="Montserrat Light" pitchFamily="2" charset="77"/>
                <a:sym typeface="Arial"/>
              </a:rPr>
              <a:t>Alle Infos unter</a:t>
            </a:r>
            <a:r>
              <a:rPr lang="de-DE" sz="1600" dirty="0">
                <a:solidFill>
                  <a:schemeClr val="dk1"/>
                </a:solidFill>
                <a:latin typeface="Montserrat Light" pitchFamily="2" charset="77"/>
              </a:rPr>
              <a:t> </a:t>
            </a:r>
            <a:r>
              <a:rPr lang="de-DE" sz="1600" u="none" strike="noStrike" dirty="0" err="1">
                <a:solidFill>
                  <a:srgbClr val="242424"/>
                </a:solidFill>
                <a:effectLst/>
                <a:latin typeface="Montserrat Light" pitchFamily="2" charset="77"/>
              </a:rPr>
              <a:t>www.asap-bw.com</a:t>
            </a:r>
            <a:r>
              <a:rPr lang="de-DE" sz="1600" u="none" strike="noStrike" dirty="0">
                <a:solidFill>
                  <a:srgbClr val="242424"/>
                </a:solidFill>
                <a:effectLst/>
                <a:latin typeface="Montserrat Light" pitchFamily="2" charset="77"/>
              </a:rPr>
              <a:t>/finale</a:t>
            </a:r>
            <a:br>
              <a:rPr lang="de-DE" sz="1600" dirty="0">
                <a:solidFill>
                  <a:schemeClr val="dk1"/>
                </a:solidFill>
                <a:latin typeface="Montserrat Light" pitchFamily="2" charset="77"/>
              </a:rPr>
            </a:br>
            <a:endParaRPr sz="1600" u="none" strike="noStrike" cap="none" dirty="0">
              <a:solidFill>
                <a:schemeClr val="accent2"/>
              </a:solidFill>
              <a:latin typeface="Montserrat Light" pitchFamily="2" charset="77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0454" y="2010608"/>
            <a:ext cx="1949217" cy="194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3882" y="1982999"/>
            <a:ext cx="1786112" cy="178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3ff9b26f4_0_2"/>
          <p:cNvSpPr/>
          <p:nvPr/>
        </p:nvSpPr>
        <p:spPr>
          <a:xfrm rot="-146305">
            <a:off x="-102062" y="2444170"/>
            <a:ext cx="12396124" cy="1843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33ff9b26f4_0_2"/>
          <p:cNvSpPr txBox="1"/>
          <p:nvPr/>
        </p:nvSpPr>
        <p:spPr>
          <a:xfrm rot="-140950">
            <a:off x="28949" y="2621683"/>
            <a:ext cx="12259303" cy="15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6400" b="1" u="none" strike="noStrike" cap="none" dirty="0">
                <a:solidFill>
                  <a:schemeClr val="dk1"/>
                </a:solidFill>
                <a:latin typeface="Montserrat" pitchFamily="2" charset="77"/>
                <a:ea typeface="Inter"/>
                <a:cs typeface="Inter"/>
                <a:sym typeface="Inter"/>
              </a:rPr>
              <a:t>Bewerbungstemplate</a:t>
            </a:r>
            <a:r>
              <a:rPr lang="de-DE" sz="6400" b="1" u="none" strike="noStrike" cap="none" dirty="0">
                <a:solidFill>
                  <a:schemeClr val="accent1"/>
                </a:solidFill>
                <a:latin typeface="Montserrat" pitchFamily="2" charset="77"/>
                <a:ea typeface="Inter"/>
                <a:cs typeface="Inter"/>
                <a:sym typeface="Inter"/>
              </a:rPr>
              <a:t>!</a:t>
            </a:r>
            <a:endParaRPr sz="26300" b="1" u="none" strike="noStrike" cap="none" dirty="0">
              <a:solidFill>
                <a:schemeClr val="accent1"/>
              </a:solidFill>
              <a:latin typeface="Montserrat" pitchFamily="2" charset="77"/>
              <a:ea typeface="Gudea"/>
              <a:cs typeface="Gudea"/>
              <a:sym typeface="Gudea"/>
            </a:endParaRPr>
          </a:p>
        </p:txBody>
      </p:sp>
      <p:sp>
        <p:nvSpPr>
          <p:cNvPr id="113" name="Google Shape;113;g133ff9b26f4_0_2"/>
          <p:cNvSpPr txBox="1"/>
          <p:nvPr/>
        </p:nvSpPr>
        <p:spPr>
          <a:xfrm>
            <a:off x="7741884" y="4739882"/>
            <a:ext cx="4180496" cy="175012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FED516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600" b="1" u="none" strike="noStrike" cap="none" dirty="0">
                <a:solidFill>
                  <a:schemeClr val="lt1"/>
                </a:solidFill>
                <a:latin typeface="Montserrat SemiBold" pitchFamily="2" charset="77"/>
                <a:sym typeface="Arial"/>
              </a:rPr>
              <a:t>Nur für eure Bewerbung. Es ist </a:t>
            </a:r>
            <a:r>
              <a:rPr lang="de-DE" sz="2600" b="1" u="none" strike="noStrike" cap="none" dirty="0">
                <a:solidFill>
                  <a:schemeClr val="accent1"/>
                </a:solidFill>
                <a:latin typeface="Montserrat SemiBold" pitchFamily="2" charset="77"/>
                <a:sym typeface="Arial"/>
              </a:rPr>
              <a:t>NICHT </a:t>
            </a:r>
            <a:r>
              <a:rPr lang="de-DE" sz="2600" b="1" u="none" strike="noStrike" cap="none" dirty="0">
                <a:solidFill>
                  <a:schemeClr val="lt1"/>
                </a:solidFill>
                <a:latin typeface="Montserrat SemiBold" pitchFamily="2" charset="77"/>
                <a:sym typeface="Arial"/>
              </a:rPr>
              <a:t>euer Pitch Deck fürs Finale!</a:t>
            </a:r>
            <a:br>
              <a:rPr lang="de-DE" sz="2600" b="1" u="none" strike="noStrike" cap="none" dirty="0">
                <a:latin typeface="Montserrat SemiBold" pitchFamily="2" charset="77"/>
              </a:rPr>
            </a:br>
            <a:br>
              <a:rPr lang="de-DE" sz="2600" b="1" u="none" strike="noStrike" cap="none" dirty="0">
                <a:latin typeface="Montserrat SemiBold" pitchFamily="2" charset="77"/>
              </a:rPr>
            </a:br>
            <a:endParaRPr lang="de-DE" sz="2600" b="1" u="none" strike="noStrike" cap="none" dirty="0">
              <a:solidFill>
                <a:schemeClr val="lt1"/>
              </a:solidFill>
              <a:latin typeface="Montserrat SemiBold" pitchFamily="2" charset="77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14" name="Google Shape;114;g133ff9b26f4_0_2" descr="Ein Bild, das Text, Vektor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7530" y="4225946"/>
            <a:ext cx="1415144" cy="283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684000"/>
            <a:ext cx="7647678" cy="456565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707299" y="616660"/>
            <a:ext cx="1034250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„Name eurer Startup Idee“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811687" y="1777493"/>
            <a:ext cx="9791100" cy="159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>
              <a:spcBef>
                <a:spcPts val="1200"/>
              </a:spcBef>
              <a:buSzPts val="1400"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Fügt als Überschrift dieser Slide den Namen eurer Startup-Idee ein.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400"/>
              </a:spcBef>
              <a:buSzPts val="1400"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Beschreibe eure Startup Idee.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Fügt hier gerne euer Logo und Links zu eurer Website/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Media Kanälen ein.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/>
          <p:nvPr/>
        </p:nvSpPr>
        <p:spPr>
          <a:xfrm>
            <a:off x="-1" y="684009"/>
            <a:ext cx="2177144" cy="456565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707299" y="656617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811687" y="1777493"/>
            <a:ext cx="9791100" cy="107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Stellt euch vor: Welche Kompetenzen bringt ihr mit und welche Hochschule</a:t>
            </a:r>
            <a:r>
              <a:rPr lang="de-DE"/>
              <a:t>(n)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vertretet ihr?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Fügt ein Foto von euch ein.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-1" y="684009"/>
            <a:ext cx="5617029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707299" y="656617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Problem Solution Fit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811688" y="1777494"/>
            <a:ext cx="30963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Proposition Canvas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 sind eure Kund</a:t>
            </a:r>
            <a:r>
              <a:rPr lang="de-DE">
                <a:solidFill>
                  <a:schemeClr val="dk1"/>
                </a:solidFill>
              </a:rPr>
              <a:t>:</a:t>
            </a: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innen? 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Welches Problem löst ihr für sie?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habt ihr validiert?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zum Value Proposition Canvas rechts könnt ihr auch die User Personas beschreiben.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275" y="1543866"/>
            <a:ext cx="7509763" cy="447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-1" y="684009"/>
            <a:ext cx="5301343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707299" y="656617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Product Market Fit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811700" y="1777500"/>
            <a:ext cx="3221400" cy="242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>
              <a:buSzPts val="1400"/>
            </a:pPr>
            <a:r>
              <a:rPr lang="de-DE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DE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Market Fit Canvas</a:t>
            </a:r>
            <a:r>
              <a:rPr lang="de-DE" b="1" dirty="0">
                <a:solidFill>
                  <a:schemeClr val="dk1"/>
                </a:solidFill>
              </a:rPr>
              <a:t> 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sieht euer Produkt/Service aus?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400"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wurde der Prototypen getestet?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400"/>
            </a:pPr>
            <a:br>
              <a:rPr lang="de-DE" sz="1400" b="0" i="0" u="none" strike="noStrike" cap="none" dirty="0">
                <a:latin typeface="Arial"/>
                <a:ea typeface="Arial"/>
                <a:cs typeface="Arial"/>
              </a:rPr>
            </a:b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zum Product-Market-Fit Canvas rechts könnt ihr auch Fotos/ Visualisierungen eures Prototypen einfügen und die Kern-Eigenschaften beschreiben.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275" y="1541721"/>
            <a:ext cx="7771449" cy="44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SAP_BW">
      <a:dk1>
        <a:srgbClr val="000000"/>
      </a:dk1>
      <a:lt1>
        <a:srgbClr val="FFFFFF"/>
      </a:lt1>
      <a:dk2>
        <a:srgbClr val="303640"/>
      </a:dk2>
      <a:lt2>
        <a:srgbClr val="E7E6E6"/>
      </a:lt2>
      <a:accent1>
        <a:srgbClr val="FFD500"/>
      </a:accent1>
      <a:accent2>
        <a:srgbClr val="DF1D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C0112BDB30B4494592FF65BA8CC37" ma:contentTypeVersion="16" ma:contentTypeDescription="Ein neues Dokument erstellen." ma:contentTypeScope="" ma:versionID="605b5d1acdfe258b333bb423aa5f22ff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077e6483bb8d7898fe6983ba18058438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F5398-1948-45D1-BFD8-A8EE74E98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BB0307-2CB4-4597-9BDB-1F313C680FF6}">
  <ds:schemaRefs>
    <ds:schemaRef ds:uri="http://purl.org/dc/terms/"/>
    <ds:schemaRef ds:uri="http://schemas.microsoft.com/office/2006/metadata/properties"/>
    <ds:schemaRef ds:uri="http://purl.org/dc/elements/1.1/"/>
    <ds:schemaRef ds:uri="6908d144-1819-418a-8c39-83217636e25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ffbc023-09e2-48bf-8107-b850806e65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B6A738-F5EA-47B9-8C14-3E3CDBEFB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Macintosh PowerPoint</Application>
  <PresentationFormat>Breitbild</PresentationFormat>
  <Paragraphs>92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Inter</vt:lpstr>
      <vt:lpstr>Montserrat SemiBold</vt:lpstr>
      <vt:lpstr>Arial</vt:lpstr>
      <vt:lpstr>Montserrat</vt:lpstr>
      <vt:lpstr>Montserrat Light</vt:lpstr>
      <vt:lpstr>Calibri</vt:lpstr>
      <vt:lpstr>Gudea</vt:lpstr>
      <vt:lpstr>Office</vt:lpstr>
      <vt:lpstr>PowerPoint-Präsentation</vt:lpstr>
      <vt:lpstr>PowerPoint-Präsentation</vt:lpstr>
      <vt:lpstr>Was sind die Bewertungskriterien?</vt:lpstr>
      <vt:lpstr>Was habt ihr davon?</vt:lpstr>
      <vt:lpstr>PowerPoint-Präsentation</vt:lpstr>
      <vt:lpstr>„Name eurer Startup Idee“</vt:lpstr>
      <vt:lpstr>Team</vt:lpstr>
      <vt:lpstr>1. Problem Solution Fit</vt:lpstr>
      <vt:lpstr>2. Product Market Fit</vt:lpstr>
      <vt:lpstr>3. Markt</vt:lpstr>
      <vt:lpstr>4. Traction</vt:lpstr>
      <vt:lpstr>5. Business Model Fit</vt:lpstr>
      <vt:lpstr>Optional: Sustainable Business Model Canvas</vt:lpstr>
      <vt:lpstr>Optional: Impact Canvas</vt:lpstr>
      <vt:lpstr>Anhang 1</vt:lpstr>
      <vt:lpstr>Anhang 2</vt:lpstr>
      <vt:lpstr>Anhang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Bockinac Ann-Kathrin</dc:creator>
  <cp:lastModifiedBy>Mara Brune</cp:lastModifiedBy>
  <cp:revision>34</cp:revision>
  <dcterms:created xsi:type="dcterms:W3CDTF">2018-11-13T10:41:38Z</dcterms:created>
  <dcterms:modified xsi:type="dcterms:W3CDTF">2025-01-07T12:03:17Z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Order">
    <vt:r8>2774200</vt:r8>
  </property>
  <property fmtid="{D5CDD505-2E9C-101B-9397-08002B2CF9AE}" pid="4" name="MediaServiceImageTags">
    <vt:lpwstr/>
  </property>
</Properties>
</file>