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6" r:id="rId7"/>
    <p:sldId id="287" r:id="rId8"/>
    <p:sldId id="267" r:id="rId9"/>
    <p:sldId id="284" r:id="rId10"/>
    <p:sldId id="268" r:id="rId11"/>
    <p:sldId id="269" r:id="rId12"/>
    <p:sldId id="270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5E60F-7CDE-90C3-8553-A9F1FDBCB6CC}" name="Sabine Watke" initials="SW" userId="S::sabine.watke@gruendermotor.io::d8274f6a-e6ec-4757-a44b-c88a19654fdb" providerId="AD"/>
  <p188:author id="{B2428314-27F6-FB1E-A5A6-89FD2FDBA4B2}" name="June Nardiello" initials="JN" userId="S::june.nardiello@gruendermotor.io::236bd3c8-d222-46b7-b8be-c3556f3c4718" providerId="AD"/>
  <p188:author id="{68267D23-43A2-8DC4-BAFD-73623CD0773F}" name="Annalena Ruoff" initials="AR" userId="S::annalena.ruoff@gruendermotor.io::e8c81b0e-78cf-405e-9aa3-95b0354752f7" providerId="AD"/>
  <p188:author id="{847A183D-9B90-EBB9-D960-113D3B546214}" name="Hannah Boltze" initials="HB" userId="S::hannah.boltze@gruendermotor.io::63e112bd-856f-4ed3-85af-2e160b0fb645" providerId="AD"/>
  <p188:author id="{C98B4B4B-A1AD-F406-4F20-875BF3775507}" name="Mara Brune" initials="MB" userId="S::mara.brune@join-nxtgn.com::59945c72-8fe6-40f2-aa97-4fbf33ee26e3" providerId="AD"/>
  <p188:author id="{D730E782-82D3-6C76-723D-F8CBA6F4BED6}" name="Patrick Nennewitz" initials="PN" userId="S::patrick.nennewitz@gruendermotor.io::cd162ee7-6f6a-49b7-afd5-4a0dc1ad4878" providerId="AD"/>
  <p188:author id="{A3C8AC93-A927-4F99-FA60-0CF569B6E98D}" name="sabine watke" initials="" userId="S::sabine.watke@bwstaff.de::4ae811b9-5d27-4b32-8f3f-3f984c5a1aa6" providerId="AD"/>
  <p188:author id="{93FFE59C-67B2-B2AC-29A9-225E7935852B}" name="Aziza Lichtner" initials="AL" userId="S::aziza.lichtner@student.hu.nl::d2ecc5c0-c86d-41e9-908a-75efec41c59f" providerId="AD"/>
  <p188:author id="{A81830AE-6E7A-1BEA-4A30-1A6D690D738F}" name="Sophia Schimpgen" initials="" userId="S::sophia.schimpgen@join-nxtgn.com::66565eda-d7d7-41c9-ac59-6f25810cb9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ltze" initials="HB" lastIdx="11" clrIdx="0">
    <p:extLst>
      <p:ext uri="{19B8F6BF-5375-455C-9EA6-DF929625EA0E}">
        <p15:presenceInfo xmlns:p15="http://schemas.microsoft.com/office/powerpoint/2012/main" userId="S-1-5-21-3974561217-3146559739-25291574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C8C"/>
    <a:srgbClr val="EE712F"/>
    <a:srgbClr val="7C540E"/>
    <a:srgbClr val="DBA700"/>
    <a:srgbClr val="BFA000"/>
    <a:srgbClr val="694998"/>
    <a:srgbClr val="D8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F6887-A32B-3FE4-7D3F-A4BD4611DC19}" v="1" dt="2025-11-20T08:09:18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592"/>
  </p:normalViewPr>
  <p:slideViewPr>
    <p:cSldViewPr snapToGrid="0">
      <p:cViewPr varScale="1">
        <p:scale>
          <a:sx n="137" d="100"/>
          <a:sy n="137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CC9276-7E10-5542-5D5B-EA26CFDE1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E4BA3-85DC-3EED-564D-1461B449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D22-43C4-C24C-81FD-052575381FE7}" type="datetimeFigureOut">
              <a:rPr lang="de-DE" smtClean="0"/>
              <a:t>01.12.25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C7CA8-A2CC-7F56-7958-9FE0C9EE0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4FD13-A80C-F53C-FE69-B1D805A7B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C23-1015-F447-9DAE-70A93A249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1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F662-5A36-A249-A613-DF17C88D360A}" type="datetimeFigureOut">
              <a:rPr lang="de-DE" smtClean="0"/>
              <a:t>01.12.25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6A-654C-9B49-937D-F26E43883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12DE53-F4A8-7465-3E03-F24BDFE7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18C876-6D81-D65F-946B-73D82173313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3E9A43-9E03-D1FB-17D2-11E2DCDBF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7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89E0F-2B30-A8B7-912F-B248DA0BE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99" y="4292539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90AB358-02CE-61A3-F335-F2B78EE8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63" y="4292539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8E4130E-FEC4-9A35-E4A1-DD2F7A9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5D69C-0C29-5A45-E14D-F5B05CF202B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1550F-0552-E8FE-F8A9-DEB27725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02C6734-DCB0-C283-D6E4-B03C28B0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699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5A19C-B0A4-C813-38D3-14721E00E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301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109CB5-D122-0F52-7428-BA0ECEB7A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000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B1DC6DC-7EC0-6F36-0107-B42ABCA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0AC4D-772F-F2A2-0969-A4F64F6AF303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81413-007F-BBD2-FF2D-5AF24328D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1EE7452-292B-09DB-30AE-8A63776B1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699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4103EA-3D37-67DA-80F0-B9207552A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753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299A285-601A-46B1-D05F-49151532A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247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EC64095-584E-08C4-7368-B2AA0004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3301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E65E84E-FAA7-AC19-DF44-9A82BBA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CB5C5D-23E2-AEDA-4F94-FDA73100540A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C4C1BF-67F8-1D82-4701-7D3C92ACF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5B3431-6111-1E14-769B-F1EF9CEB6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288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0957FB2-15D8-A1EB-1CC0-934934CD09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000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E76E153-A24E-EDC0-5A93-E404D71B4D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01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A06E5E-5923-642D-5EF1-78F65CC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3FF57-853F-C85B-9BE0-17B1A41533D5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AEAC8-B2E8-F0F7-BA1F-D25F998AD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E3BCC30A-F537-749A-05FE-35943B10F6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288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2EABF0-95F0-F9B2-8AA5-A9373EC88D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7247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47D376D-0134-F0C8-C925-44B8BB02C9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753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547AAE8-669A-AE50-1FD2-3EFCFCE5C0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101" y="1776119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AEB57FF0-76D0-FAA5-824C-DE9125C9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69FCF1-1B4A-B192-878E-02DF5B17899F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DC831-FC5D-AB59-0904-598C6A28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2023BF-044E-287A-6290-7AEDBFB687C0}"/>
              </a:ext>
            </a:extLst>
          </p:cNvPr>
          <p:cNvSpPr/>
          <p:nvPr userDrawn="1"/>
        </p:nvSpPr>
        <p:spPr>
          <a:xfrm>
            <a:off x="522288" y="1773238"/>
            <a:ext cx="11153775" cy="4751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0" rtlCol="0" anchor="ctr"/>
          <a:lstStyle/>
          <a:p>
            <a:pPr algn="l"/>
            <a:endParaRPr lang="de-DE" sz="1400" b="1">
              <a:latin typeface="Montserrat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73D0C-7D04-209E-3C39-89B55AAAF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638" y="303936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5EE985-E4AA-ADFA-0404-F1482C365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587" y="3378716"/>
            <a:ext cx="5188888" cy="80021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6A48AB-F4D8-E4A0-5506-FF145D2F7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70" y="208844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A3FC9-84D9-86FD-9F50-AD3AA8575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219" y="2427796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9A0958A-FD56-D43D-BECF-79211F014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270" y="4301221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689720-F64A-2B8C-5C29-EE3B84B90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219" y="4640575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B95C630-3E2C-350E-327F-FCC666EC6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8638" y="5257906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6D122-0232-B8F2-B38A-B4B30134C8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87" y="5597260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1FD8919-2F4C-76BD-EC2A-483E5F7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EF2464-9736-E36D-8615-5FE48C5DE6F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F341E-05CB-3735-1D40-5FA4671A9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E90BAE9-6EDF-B9D2-019D-658D518B1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2E3F5AC3-64F7-CCD3-D931-BA90A67B76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06101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C042CEFE-5466-9486-4FA1-1CF1DB9828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8753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AA3AD5C-9A33-833A-2307-4F4A005C74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724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CF5C591-C6F5-D855-68A3-326E975B3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39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D12C0D0-BF51-CA60-359B-680F0A3F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0C5ADD2-4A16-6718-65A3-EF65615919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7247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3627C5B1-57B0-26B6-334A-04D64DB49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7196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AD40BD30-24CB-B75F-A3C5-7C100501DA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8804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A6CEFEA-FB4E-7C27-5BBF-41447618E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8753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64D3B05-CCEC-7DAF-C1AE-2DDAB127DE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06101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4E85DBD-E4CF-2D2D-32C9-EEC40BCD8C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6050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A37AFB6-5874-9072-372F-B52D6DDF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F11C9-DF69-4DE5-4929-50CFBD37529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8D8C05-AFD6-DD51-A962-E25491BB7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1107996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bg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EE164C-21DE-1D70-FA03-69BDE9AD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2788" y="338400"/>
            <a:ext cx="785814" cy="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2123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212365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tx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624235-11DB-327C-2584-0367E98B0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B450E8-B07C-5B05-7E62-F28B2B0A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3891000"/>
            <a:ext cx="5567362" cy="107721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3CF48-0A13-B606-FBE5-34F9D24E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544888"/>
            <a:ext cx="5567362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 descr="Ein Bild, das Karte, Blume enthält.&#10;&#10;Automatisch generierte Beschreibung">
            <a:extLst>
              <a:ext uri="{FF2B5EF4-FFF2-40B4-BE49-F238E27FC236}">
                <a16:creationId xmlns:a16="http://schemas.microsoft.com/office/drawing/2014/main" id="{DE50F8E7-8233-B2BE-DC6E-8716FD7A1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86" r="19547"/>
          <a:stretch/>
        </p:blipFill>
        <p:spPr>
          <a:xfrm>
            <a:off x="5468472" y="0"/>
            <a:ext cx="6723528" cy="6398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A42087-7B4D-7B2D-27DE-06D51A2E8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6" y="582476"/>
            <a:ext cx="1557034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D1F3C13-58B4-E218-B8D1-F7023C3AA3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288" y="1773238"/>
            <a:ext cx="11153775" cy="4751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FCF37A0-6190-00F6-E201-E481F7C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8C4BF8-9996-1260-510B-838C4B06B1D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8D42D5-1A11-1BB8-6365-68A304A0C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E6ED-5AB2-15EE-BC59-C6ABEED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marke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Screenshot, lila, Flieder enthält.&#10;&#10;Automatisch generierte Beschreibung">
            <a:extLst>
              <a:ext uri="{FF2B5EF4-FFF2-40B4-BE49-F238E27FC236}">
                <a16:creationId xmlns:a16="http://schemas.microsoft.com/office/drawing/2014/main" id="{A98FC2FF-3F30-F017-26D5-29A70C6D21C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21360000">
            <a:off x="-266400" y="-460800"/>
            <a:ext cx="12942000" cy="4399200"/>
          </a:xfrm>
          <a:prstGeom prst="rect">
            <a:avLst/>
          </a:prstGeom>
        </p:spPr>
      </p:pic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27C2F-98D1-A1FE-D0B6-538E9C2A0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ups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C97DCF-3817-77CC-32F0-BA916B97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B06AF2A-26DC-B93E-6050-081666E18E58}"/>
              </a:ext>
            </a:extLst>
          </p:cNvPr>
          <p:cNvSpPr/>
          <p:nvPr userDrawn="1"/>
        </p:nvSpPr>
        <p:spPr>
          <a:xfrm rot="-240000">
            <a:off x="-230693" y="3834098"/>
            <a:ext cx="12621017" cy="114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Startup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3E454-A0BB-ACB9-8B16-2EFB79D89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77D92C-A0A7-6919-0662-3F4F4C8A7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9EA63D-C837-DD76-A16C-A95C0C947757}"/>
              </a:ext>
            </a:extLst>
          </p:cNvPr>
          <p:cNvSpPr/>
          <p:nvPr userDrawn="1"/>
        </p:nvSpPr>
        <p:spPr>
          <a:xfrm rot="-240000">
            <a:off x="-233433" y="3834194"/>
            <a:ext cx="12621017" cy="10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Wissenschaft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1148D-4278-97EB-AFE0-80A761FC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94C134-F869-655E-B491-409C23704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" y="-521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5439D4-9406-C504-0FDD-EBAE80C6491D}"/>
              </a:ext>
            </a:extLst>
          </p:cNvPr>
          <p:cNvSpPr/>
          <p:nvPr userDrawn="1"/>
        </p:nvSpPr>
        <p:spPr>
          <a:xfrm rot="-240000">
            <a:off x="-350639" y="3838288"/>
            <a:ext cx="12735596" cy="9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Wirtschaft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0E613-CF42-B796-6FA1-77FA9F7C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HG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8;p13">
            <a:extLst>
              <a:ext uri="{FF2B5EF4-FFF2-40B4-BE49-F238E27FC236}">
                <a16:creationId xmlns:a16="http://schemas.microsoft.com/office/drawing/2014/main" id="{A53B20CA-B2BE-3740-E800-3FE2DCE13536}"/>
              </a:ext>
            </a:extLst>
          </p:cNvPr>
          <p:cNvSpPr/>
          <p:nvPr userDrawn="1"/>
        </p:nvSpPr>
        <p:spPr>
          <a:xfrm>
            <a:off x="6598941" y="0"/>
            <a:ext cx="5593060" cy="6858000"/>
          </a:xfrm>
          <a:prstGeom prst="roundRect">
            <a:avLst>
              <a:gd name="adj" fmla="val 0"/>
            </a:avLst>
          </a:prstGeom>
          <a:solidFill>
            <a:srgbClr val="F6F4F0"/>
          </a:solidFill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0"/>
              <a:cs typeface="Arial"/>
              <a:sym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E69640A-8CA6-E9AF-53D4-113812E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73237"/>
            <a:ext cx="5587122" cy="4746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F904DDD-DD1E-EB9E-853F-E3DE19C2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CE84B5-E270-1A3E-C4DC-822902547EA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3041C2C-2A1B-0010-A24A-8AA791F47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D71FAA1-1216-E8AD-B6C6-C23E5BC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0341EC-578C-E8D9-250C-B9B878C9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B5E260-6FED-6944-9222-31406D0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8941" y="0"/>
            <a:ext cx="55930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5134E2-4F3B-44BB-6A0B-05C13F6626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1773237"/>
            <a:ext cx="558712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FA41D94A-B26B-AC57-4235-71AC3D77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90EE8EE-D493-00D7-AE65-4F62209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C796494-4BD9-CEF0-FB25-A8EE500ED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057A2-97FF-782C-0A2B-35A4CFADC70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3FEBEB-A45B-DBCB-D219-400FD8A6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43">
            <a:extLst>
              <a:ext uri="{FF2B5EF4-FFF2-40B4-BE49-F238E27FC236}">
                <a16:creationId xmlns:a16="http://schemas.microsoft.com/office/drawing/2014/main" id="{946BDA97-C4AB-18CA-9C51-DC800A022657}"/>
              </a:ext>
            </a:extLst>
          </p:cNvPr>
          <p:cNvSpPr txBox="1"/>
          <p:nvPr userDrawn="1"/>
        </p:nvSpPr>
        <p:spPr>
          <a:xfrm>
            <a:off x="6808131" y="-2649778"/>
            <a:ext cx="6789760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0">
                <a:solidFill>
                  <a:srgbClr val="E4368C"/>
                </a:solidFill>
                <a:latin typeface="Montserrat ExtraBold"/>
              </a:rPr>
              <a:t>!</a:t>
            </a:r>
            <a:endParaRPr lang="de-DE" sz="80000" b="0" i="0" u="none" strike="noStrike" cap="none">
              <a:solidFill>
                <a:srgbClr val="E4368C"/>
              </a:solidFill>
              <a:latin typeface="Montserrat ExtraBold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59C96A-BD0F-EA07-6822-38E523085C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073FC5-A7F0-43B2-32FE-12B3B836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9A9D14-CDD4-99C1-8601-86B7552458A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00D72-B0C5-BE2B-4208-A27C314A3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A81E1-9952-FB66-39C7-2FF20DA38A9D}"/>
              </a:ext>
            </a:extLst>
          </p:cNvPr>
          <p:cNvSpPr txBox="1"/>
          <p:nvPr userDrawn="1"/>
        </p:nvSpPr>
        <p:spPr>
          <a:xfrm>
            <a:off x="4783751" y="-2541866"/>
            <a:ext cx="6789760" cy="124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0">
                <a:solidFill>
                  <a:srgbClr val="E4368C"/>
                </a:solidFill>
                <a:latin typeface="Montserrat ExtraBold" pitchFamily="2" charset="0"/>
              </a:rPr>
              <a:t>?</a:t>
            </a:r>
            <a:endParaRPr lang="de-DE" sz="80000">
              <a:solidFill>
                <a:srgbClr val="E4368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021E96-0143-2077-F52A-0C9D6AC42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E816DEAA-22AA-9B8E-AAC5-67AF2D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F50DAB-B388-D66D-B9EC-38F711E79ABE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32941-7E10-85EF-A662-71AD931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543265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8"/>
            <a:ext cx="54324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5C2D33D-3BB8-EAB0-CFA4-D7C0F0D7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39BB8F-8AE9-B384-7ACA-4467D94FD91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533FBF-0FD1-241A-CDDB-ECF8F894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B7767EF3-AE69-CA14-3577-CDA7E59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05E466-0D0D-B864-78AB-18963787491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470D79-DDB2-76D4-71B6-FCE14033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74FB7C9-6A96-209B-E2EB-F4FC4633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89CAD-BD13-A9AF-954A-BD514ADDF3D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88E3E-6E65-020B-A849-78375E8D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2" r:id="rId7"/>
    <p:sldLayoutId id="2147483681" r:id="rId8"/>
    <p:sldLayoutId id="2147483683" r:id="rId9"/>
    <p:sldLayoutId id="2147483689" r:id="rId10"/>
    <p:sldLayoutId id="2147483688" r:id="rId11"/>
    <p:sldLayoutId id="2147483687" r:id="rId12"/>
    <p:sldLayoutId id="2147483685" r:id="rId13"/>
    <p:sldLayoutId id="2147483686" r:id="rId14"/>
    <p:sldLayoutId id="2147483690" r:id="rId15"/>
    <p:sldLayoutId id="2147483691" r:id="rId16"/>
    <p:sldLayoutId id="2147483664" r:id="rId17"/>
    <p:sldLayoutId id="2147483698" r:id="rId18"/>
    <p:sldLayoutId id="2147483701" r:id="rId19"/>
    <p:sldLayoutId id="2147483700" r:id="rId20"/>
    <p:sldLayoutId id="2147483702" r:id="rId21"/>
    <p:sldLayoutId id="2147483703" r:id="rId22"/>
    <p:sldLayoutId id="2147483704" r:id="rId2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890" userDrawn="1">
          <p15:clr>
            <a:srgbClr val="9FCC3B"/>
          </p15:clr>
        </p15:guide>
        <p15:guide id="8" orient="horz" pos="111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1.sv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1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942AF3-45DB-BD3E-49DB-520FE917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89954E-8CAC-CE94-360C-005C5D286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Für das ASAP Finale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F0BA9E4-E6C1-8DB3-C88B-0A9FFFD67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779" y="4339903"/>
            <a:ext cx="1180005" cy="25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230C40-6ED4-389B-5233-B97B5F61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1: Problem Solution Fit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2DA360E-8C8D-A0DC-CE8B-2770FC7F3846}"/>
              </a:ext>
            </a:extLst>
          </p:cNvPr>
          <p:cNvGrpSpPr/>
          <p:nvPr/>
        </p:nvGrpSpPr>
        <p:grpSpPr>
          <a:xfrm>
            <a:off x="1071416" y="954484"/>
            <a:ext cx="9596571" cy="5576832"/>
            <a:chOff x="1071416" y="954484"/>
            <a:chExt cx="9596571" cy="557683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D7710F5-1286-8D51-5512-D8C197A8A3DA}"/>
                </a:ext>
              </a:extLst>
            </p:cNvPr>
            <p:cNvSpPr/>
            <p:nvPr/>
          </p:nvSpPr>
          <p:spPr>
            <a:xfrm>
              <a:off x="1132287" y="954484"/>
              <a:ext cx="4442840" cy="11408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>
                <a:solidFill>
                  <a:schemeClr val="accent3"/>
                </a:solidFill>
                <a:latin typeface="Montserrat" pitchFamily="2" charset="77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0BDB781-9A12-308B-C199-1966B149970A}"/>
                </a:ext>
              </a:extLst>
            </p:cNvPr>
            <p:cNvSpPr/>
            <p:nvPr/>
          </p:nvSpPr>
          <p:spPr>
            <a:xfrm>
              <a:off x="6225147" y="954484"/>
              <a:ext cx="4442840" cy="11408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DB11B48-F54A-0AED-0743-AE1A50857405}"/>
                </a:ext>
              </a:extLst>
            </p:cNvPr>
            <p:cNvSpPr txBox="1"/>
            <p:nvPr/>
          </p:nvSpPr>
          <p:spPr>
            <a:xfrm>
              <a:off x="1228834" y="1036464"/>
              <a:ext cx="20197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400" b="1">
                  <a:solidFill>
                    <a:schemeClr val="accent3"/>
                  </a:solidFill>
                  <a:latin typeface="Montserrat" pitchFamily="2" charset="77"/>
                </a:rPr>
                <a:t>Value Proposition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D4653B-12C6-CE88-5E47-B94AB7A84FC5}"/>
                </a:ext>
              </a:extLst>
            </p:cNvPr>
            <p:cNvSpPr txBox="1"/>
            <p:nvPr/>
          </p:nvSpPr>
          <p:spPr>
            <a:xfrm>
              <a:off x="6323624" y="1036464"/>
              <a:ext cx="20197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400" b="1">
                  <a:solidFill>
                    <a:schemeClr val="accent3"/>
                  </a:solidFill>
                  <a:latin typeface="Montserrat" pitchFamily="2" charset="77"/>
                </a:rPr>
                <a:t>Customer Segment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1A29881-CF3B-43D2-B9C7-D26E154A7031}"/>
                </a:ext>
              </a:extLst>
            </p:cNvPr>
            <p:cNvSpPr/>
            <p:nvPr/>
          </p:nvSpPr>
          <p:spPr>
            <a:xfrm>
              <a:off x="1132287" y="2289985"/>
              <a:ext cx="4442840" cy="4241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98C7C2-56C8-4A94-E9FE-AD6209A75044}"/>
                </a:ext>
              </a:extLst>
            </p:cNvPr>
            <p:cNvSpPr/>
            <p:nvPr/>
          </p:nvSpPr>
          <p:spPr>
            <a:xfrm>
              <a:off x="6170259" y="2289985"/>
              <a:ext cx="4346293" cy="4241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8F517C24-37E5-BC1F-EA72-A0B5201EE81B}"/>
                </a:ext>
              </a:extLst>
            </p:cNvPr>
            <p:cNvCxnSpPr>
              <a:endCxn id="12" idx="7"/>
            </p:cNvCxnSpPr>
            <p:nvPr/>
          </p:nvCxnSpPr>
          <p:spPr>
            <a:xfrm flipV="1">
              <a:off x="8538246" y="2911114"/>
              <a:ext cx="1341806" cy="13830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A9A5F2E-9D68-F95F-915E-E86BC3400CA8}"/>
                </a:ext>
              </a:extLst>
            </p:cNvPr>
            <p:cNvCxnSpPr>
              <a:endCxn id="12" idx="5"/>
            </p:cNvCxnSpPr>
            <p:nvPr/>
          </p:nvCxnSpPr>
          <p:spPr>
            <a:xfrm>
              <a:off x="8538246" y="4606723"/>
              <a:ext cx="1341806" cy="130346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99DEC72-C595-1DEA-C008-B324E8B1D64C}"/>
                </a:ext>
              </a:extLst>
            </p:cNvPr>
            <p:cNvSpPr txBox="1"/>
            <p:nvPr/>
          </p:nvSpPr>
          <p:spPr>
            <a:xfrm>
              <a:off x="7493919" y="3610345"/>
              <a:ext cx="81565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Gains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259EFAE-39D7-D346-4E3C-8FA76CD6E5B8}"/>
                </a:ext>
              </a:extLst>
            </p:cNvPr>
            <p:cNvSpPr txBox="1"/>
            <p:nvPr/>
          </p:nvSpPr>
          <p:spPr>
            <a:xfrm>
              <a:off x="7493919" y="4925821"/>
              <a:ext cx="81565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Pains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1BB84F10-3B77-BD33-A314-1A7A67BF2836}"/>
                </a:ext>
              </a:extLst>
            </p:cNvPr>
            <p:cNvCxnSpPr>
              <a:stCxn id="18" idx="1"/>
            </p:cNvCxnSpPr>
            <p:nvPr/>
          </p:nvCxnSpPr>
          <p:spPr>
            <a:xfrm flipH="1" flipV="1">
              <a:off x="5899218" y="4421528"/>
              <a:ext cx="2139747" cy="78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87A4486-4E34-121B-D862-182ECF88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8965" y="4132280"/>
              <a:ext cx="608877" cy="594173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637A0A8-626A-350E-E817-2484C27B010F}"/>
                </a:ext>
              </a:extLst>
            </p:cNvPr>
            <p:cNvSpPr txBox="1"/>
            <p:nvPr/>
          </p:nvSpPr>
          <p:spPr>
            <a:xfrm>
              <a:off x="8747908" y="4206084"/>
              <a:ext cx="9901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Customer Jobs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92FA040-69E5-F79A-0D53-9FF6F2829123}"/>
                </a:ext>
              </a:extLst>
            </p:cNvPr>
            <p:cNvSpPr txBox="1"/>
            <p:nvPr/>
          </p:nvSpPr>
          <p:spPr>
            <a:xfrm>
              <a:off x="3796214" y="2495243"/>
              <a:ext cx="119246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200" b="1" err="1">
                  <a:latin typeface="Montserrat" pitchFamily="2" charset="77"/>
                </a:rPr>
                <a:t>Gain</a:t>
              </a:r>
              <a:r>
                <a:rPr lang="de-DE" sz="1200" b="1">
                  <a:latin typeface="Montserrat" pitchFamily="2" charset="77"/>
                </a:rPr>
                <a:t> </a:t>
              </a:r>
              <a:r>
                <a:rPr lang="de-DE" sz="1200" b="1" err="1">
                  <a:latin typeface="Montserrat" pitchFamily="2" charset="77"/>
                </a:rPr>
                <a:t>Creators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877700F-782B-241B-E256-8E40A335E2D8}"/>
                </a:ext>
              </a:extLst>
            </p:cNvPr>
            <p:cNvSpPr txBox="1"/>
            <p:nvPr/>
          </p:nvSpPr>
          <p:spPr>
            <a:xfrm>
              <a:off x="3796214" y="5869540"/>
              <a:ext cx="119246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Pain </a:t>
              </a:r>
              <a:r>
                <a:rPr lang="de-DE" sz="1200" b="1" err="1">
                  <a:latin typeface="Montserrat" pitchFamily="2" charset="77"/>
                </a:rPr>
                <a:t>Relievers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2278696-B73A-E3B5-93E7-D68F9B0986B5}"/>
                </a:ext>
              </a:extLst>
            </p:cNvPr>
            <p:cNvSpPr txBox="1"/>
            <p:nvPr/>
          </p:nvSpPr>
          <p:spPr>
            <a:xfrm>
              <a:off x="1071416" y="4206084"/>
              <a:ext cx="119246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200" b="1" err="1">
                  <a:latin typeface="Montserrat" pitchFamily="2" charset="77"/>
                </a:rPr>
                <a:t>Product</a:t>
              </a:r>
              <a:r>
                <a:rPr lang="de-DE" sz="1200" b="1">
                  <a:latin typeface="Montserrat" pitchFamily="2" charset="77"/>
                </a:rPr>
                <a:t>/ Service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C775CED4-6472-2027-E9F2-BFD5156B466D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88" y="4421528"/>
              <a:ext cx="211755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BEC712DF-6164-CF8B-66C7-6FD615CE5A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2287" y="2289985"/>
              <a:ext cx="2116329" cy="18974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9AB4C41C-A639-02BB-A09C-2485B82E0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2287" y="4606723"/>
              <a:ext cx="2029555" cy="19245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0ACCF3C-1E02-5598-B70E-ABC10357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5632" y="3893915"/>
              <a:ext cx="800582" cy="781248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FB4048B5-7A65-AB92-2ACF-7B0684ACA88B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1 </a:t>
            </a:r>
            <a:r>
              <a:rPr lang="de-DE" sz="1050" dirty="0">
                <a:latin typeface="Montserrat" pitchFamily="2" charset="77"/>
              </a:rPr>
              <a:t>in der Academy vorbei! Alternativ: beschreibe deine User Persona.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4EECC8E-ED14-2EC5-264E-7BE5BE5E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DCDFAE-528D-0921-3901-7DDA2C09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2: </a:t>
            </a:r>
            <a:r>
              <a:rPr lang="de-DE" dirty="0" err="1"/>
              <a:t>Product</a:t>
            </a:r>
            <a:r>
              <a:rPr lang="de-DE" dirty="0"/>
              <a:t> Market Fit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7DE0537-11BA-D38A-9725-70845EECF1EA}"/>
              </a:ext>
            </a:extLst>
          </p:cNvPr>
          <p:cNvGrpSpPr/>
          <p:nvPr/>
        </p:nvGrpSpPr>
        <p:grpSpPr>
          <a:xfrm>
            <a:off x="307910" y="970383"/>
            <a:ext cx="11221607" cy="5549357"/>
            <a:chOff x="522701" y="1000786"/>
            <a:chExt cx="11160129" cy="551895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7C378AB-D545-F58F-F805-016E530E855E}"/>
                </a:ext>
              </a:extLst>
            </p:cNvPr>
            <p:cNvGrpSpPr/>
            <p:nvPr/>
          </p:nvGrpSpPr>
          <p:grpSpPr>
            <a:xfrm>
              <a:off x="522701" y="1000786"/>
              <a:ext cx="11160129" cy="5518955"/>
              <a:chOff x="515936" y="1000786"/>
              <a:chExt cx="11160129" cy="5518955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8CE9DA95-730C-3ECE-9748-3C058190DFD7}"/>
                  </a:ext>
                </a:extLst>
              </p:cNvPr>
              <p:cNvGrpSpPr/>
              <p:nvPr/>
            </p:nvGrpSpPr>
            <p:grpSpPr>
              <a:xfrm>
                <a:off x="515936" y="1000786"/>
                <a:ext cx="11160129" cy="5518955"/>
                <a:chOff x="515936" y="1000786"/>
                <a:chExt cx="11160129" cy="5518955"/>
              </a:xfrm>
            </p:grpSpPr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62D36DB0-B045-0214-718D-F5A392A8CBA0}"/>
                    </a:ext>
                  </a:extLst>
                </p:cNvPr>
                <p:cNvSpPr/>
                <p:nvPr/>
              </p:nvSpPr>
              <p:spPr>
                <a:xfrm>
                  <a:off x="6590371" y="2114498"/>
                  <a:ext cx="5078928" cy="440524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>
                    <a:solidFill>
                      <a:schemeClr val="accent3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CCB186ED-B47F-3610-C4E9-62E14498C3C5}"/>
                    </a:ext>
                  </a:extLst>
                </p:cNvPr>
                <p:cNvSpPr/>
                <p:nvPr/>
              </p:nvSpPr>
              <p:spPr>
                <a:xfrm>
                  <a:off x="522701" y="2114498"/>
                  <a:ext cx="5078924" cy="440524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>
                    <a:solidFill>
                      <a:schemeClr val="accent3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B10697C0-925B-F8DE-99EE-C156B137236A}"/>
                    </a:ext>
                  </a:extLst>
                </p:cNvPr>
                <p:cNvSpPr/>
                <p:nvPr/>
              </p:nvSpPr>
              <p:spPr>
                <a:xfrm>
                  <a:off x="515936" y="1000786"/>
                  <a:ext cx="5085693" cy="94363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>
                    <a:solidFill>
                      <a:schemeClr val="accent3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43" name="Rechteck 42">
                  <a:extLst>
                    <a:ext uri="{FF2B5EF4-FFF2-40B4-BE49-F238E27FC236}">
                      <a16:creationId xmlns:a16="http://schemas.microsoft.com/office/drawing/2014/main" id="{225F3FB5-6343-F493-DEB3-98704C402010}"/>
                    </a:ext>
                  </a:extLst>
                </p:cNvPr>
                <p:cNvSpPr/>
                <p:nvPr/>
              </p:nvSpPr>
              <p:spPr>
                <a:xfrm>
                  <a:off x="6590371" y="1000786"/>
                  <a:ext cx="5085694" cy="94363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latin typeface="Montserrat" pitchFamily="2" charset="77"/>
                  </a:endParaRPr>
                </a:p>
              </p:txBody>
            </p:sp>
            <p:cxnSp>
              <p:nvCxnSpPr>
                <p:cNvPr id="44" name="Gerade Verbindung 43">
                  <a:extLst>
                    <a:ext uri="{FF2B5EF4-FFF2-40B4-BE49-F238E27FC236}">
                      <a16:creationId xmlns:a16="http://schemas.microsoft.com/office/drawing/2014/main" id="{7E3FE7CB-96A8-6B4B-5BF6-8A5537215046}"/>
                    </a:ext>
                  </a:extLst>
                </p:cNvPr>
                <p:cNvCxnSpPr/>
                <p:nvPr/>
              </p:nvCxnSpPr>
              <p:spPr>
                <a:xfrm>
                  <a:off x="515936" y="3232283"/>
                  <a:ext cx="11146598" cy="0"/>
                </a:xfrm>
                <a:prstGeom prst="line">
                  <a:avLst/>
                </a:prstGeom>
                <a:ln w="95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>
                  <a:extLst>
                    <a:ext uri="{FF2B5EF4-FFF2-40B4-BE49-F238E27FC236}">
                      <a16:creationId xmlns:a16="http://schemas.microsoft.com/office/drawing/2014/main" id="{59A53502-8C28-4518-6884-422601834DAD}"/>
                    </a:ext>
                  </a:extLst>
                </p:cNvPr>
                <p:cNvCxnSpPr/>
                <p:nvPr/>
              </p:nvCxnSpPr>
              <p:spPr>
                <a:xfrm>
                  <a:off x="529462" y="4319048"/>
                  <a:ext cx="11146598" cy="0"/>
                </a:xfrm>
                <a:prstGeom prst="line">
                  <a:avLst/>
                </a:prstGeom>
                <a:ln w="95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66887B1B-F601-E8F7-1A2C-1FA444173448}"/>
                    </a:ext>
                  </a:extLst>
                </p:cNvPr>
                <p:cNvCxnSpPr/>
                <p:nvPr/>
              </p:nvCxnSpPr>
              <p:spPr>
                <a:xfrm>
                  <a:off x="529462" y="5411394"/>
                  <a:ext cx="11146598" cy="0"/>
                </a:xfrm>
                <a:prstGeom prst="line">
                  <a:avLst/>
                </a:prstGeom>
                <a:ln w="95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182C344-6630-2120-FC60-C2FF42195542}"/>
                  </a:ext>
                </a:extLst>
              </p:cNvPr>
              <p:cNvSpPr txBox="1"/>
              <p:nvPr/>
            </p:nvSpPr>
            <p:spPr>
              <a:xfrm>
                <a:off x="538292" y="1019761"/>
                <a:ext cx="179998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Kundensegment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5C122A47-ADD7-8465-0A2E-27EEA5261928}"/>
                  </a:ext>
                </a:extLst>
              </p:cNvPr>
              <p:cNvSpPr txBox="1"/>
              <p:nvPr/>
            </p:nvSpPr>
            <p:spPr>
              <a:xfrm>
                <a:off x="6609222" y="1016223"/>
                <a:ext cx="1799987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/>
                <a:r>
                  <a:rPr lang="de-DE" sz="1200" b="1" dirty="0" err="1">
                    <a:solidFill>
                      <a:schemeClr val="accent3"/>
                    </a:solidFill>
                    <a:latin typeface="Montserrat"/>
                  </a:rPr>
                  <a:t>Product</a:t>
                </a:r>
                <a:r>
                  <a:rPr lang="de-DE" sz="1200" b="1" dirty="0">
                    <a:solidFill>
                      <a:schemeClr val="accent3"/>
                    </a:solidFill>
                    <a:latin typeface="Montserrat"/>
                  </a:rPr>
                  <a:t>/Service</a:t>
                </a:r>
                <a:endParaRPr lang="de-DE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2B9979E-0856-02E9-C035-AC0C7C6C2F5A}"/>
                  </a:ext>
                </a:extLst>
              </p:cNvPr>
              <p:cNvSpPr txBox="1"/>
              <p:nvPr/>
            </p:nvSpPr>
            <p:spPr>
              <a:xfrm>
                <a:off x="529462" y="2137878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Charakteristika &amp; </a:t>
                </a:r>
                <a:r>
                  <a:rPr lang="de-DE" sz="1200" b="1" err="1">
                    <a:solidFill>
                      <a:schemeClr val="accent3"/>
                    </a:solidFill>
                    <a:latin typeface="Montserrat" pitchFamily="2" charset="77"/>
                  </a:rPr>
                  <a:t>To</a:t>
                </a:r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 Dos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808E6019-057D-0999-8688-015C176E53E6}"/>
                  </a:ext>
                </a:extLst>
              </p:cNvPr>
              <p:cNvSpPr txBox="1"/>
              <p:nvPr/>
            </p:nvSpPr>
            <p:spPr>
              <a:xfrm>
                <a:off x="538292" y="3215222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Probleme &amp; Bedürfnisse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B9291148-CA32-4D24-5448-6F81A6A83EB7}"/>
                  </a:ext>
                </a:extLst>
              </p:cNvPr>
              <p:cNvSpPr txBox="1"/>
              <p:nvPr/>
            </p:nvSpPr>
            <p:spPr>
              <a:xfrm>
                <a:off x="522701" y="4313737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Kanäle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7AD19F3-AD2D-BBCD-D2B7-011665CDF15C}"/>
                  </a:ext>
                </a:extLst>
              </p:cNvPr>
              <p:cNvSpPr txBox="1"/>
              <p:nvPr/>
            </p:nvSpPr>
            <p:spPr>
              <a:xfrm>
                <a:off x="538292" y="5459366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 dirty="0">
                    <a:solidFill>
                      <a:schemeClr val="accent3"/>
                    </a:solidFill>
                    <a:latin typeface="Montserrat" pitchFamily="2" charset="77"/>
                  </a:rPr>
                  <a:t>User Experience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57B37A16-78EE-9262-749B-BFA4C744602A}"/>
                  </a:ext>
                </a:extLst>
              </p:cNvPr>
              <p:cNvSpPr txBox="1"/>
              <p:nvPr/>
            </p:nvSpPr>
            <p:spPr>
              <a:xfrm>
                <a:off x="6590371" y="5459366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Kennzahlen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4204F6B-6AA2-6959-AD98-D010F7AD4C14}"/>
                  </a:ext>
                </a:extLst>
              </p:cNvPr>
              <p:cNvSpPr txBox="1"/>
              <p:nvPr/>
            </p:nvSpPr>
            <p:spPr>
              <a:xfrm>
                <a:off x="6609222" y="4318226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 dirty="0">
                    <a:solidFill>
                      <a:schemeClr val="accent3"/>
                    </a:solidFill>
                    <a:latin typeface="Montserrat" pitchFamily="2" charset="77"/>
                  </a:rPr>
                  <a:t>Wert des Kanals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A4A27B0-AB06-068C-2112-F1CFB5B30272}"/>
                  </a:ext>
                </a:extLst>
              </p:cNvPr>
              <p:cNvSpPr txBox="1"/>
              <p:nvPr/>
            </p:nvSpPr>
            <p:spPr>
              <a:xfrm>
                <a:off x="6590371" y="3247333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Features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BF2945B-0662-67A0-2CBB-E237C5E36A45}"/>
                  </a:ext>
                </a:extLst>
              </p:cNvPr>
              <p:cNvSpPr txBox="1"/>
              <p:nvPr/>
            </p:nvSpPr>
            <p:spPr>
              <a:xfrm>
                <a:off x="6598711" y="2138240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Alternativen</a:t>
                </a:r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ECA5FC27-337F-27CF-9158-3819F76D5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85974" y="2183484"/>
                <a:ext cx="334398" cy="334398"/>
              </a:xfrm>
              <a:prstGeom prst="rect">
                <a:avLst/>
              </a:prstGeom>
            </p:spPr>
          </p:pic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230A01D5-5C8E-CBA9-E9FD-0C507B11B3DA}"/>
                  </a:ext>
                </a:extLst>
              </p:cNvPr>
              <p:cNvSpPr/>
              <p:nvPr/>
            </p:nvSpPr>
            <p:spPr>
              <a:xfrm>
                <a:off x="5617217" y="2137879"/>
                <a:ext cx="966389" cy="4381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180000" bIns="0" rtlCol="0" anchor="ctr"/>
              <a:lstStyle/>
              <a:p>
                <a:pPr algn="l"/>
                <a:r>
                  <a:rPr lang="de-DE" sz="1400" b="1">
                    <a:latin typeface="Montserrat" pitchFamily="2" charset="77"/>
                  </a:rPr>
                  <a:t>&lt;&lt;&lt;&lt;&lt;</a:t>
                </a:r>
              </a:p>
            </p:txBody>
          </p:sp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B7FF484-47A6-5D85-7E7C-12D57E209B37}"/>
                  </a:ext>
                </a:extLst>
              </p:cNvPr>
              <p:cNvGrpSpPr/>
              <p:nvPr/>
            </p:nvGrpSpPr>
            <p:grpSpPr>
              <a:xfrm>
                <a:off x="5874879" y="2555544"/>
                <a:ext cx="442238" cy="282434"/>
                <a:chOff x="6360006" y="3007177"/>
                <a:chExt cx="442238" cy="282434"/>
              </a:xfrm>
            </p:grpSpPr>
            <p:sp>
              <p:nvSpPr>
                <p:cNvPr id="38" name="Eingebuchteter Richtungspfeil 37">
                  <a:extLst>
                    <a:ext uri="{FF2B5EF4-FFF2-40B4-BE49-F238E27FC236}">
                      <a16:creationId xmlns:a16="http://schemas.microsoft.com/office/drawing/2014/main" id="{9FD1E52E-A6B5-92C2-550B-729E2A431A04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9" name="Eingebuchteter Richtungspfeil 38">
                  <a:extLst>
                    <a:ext uri="{FF2B5EF4-FFF2-40B4-BE49-F238E27FC236}">
                      <a16:creationId xmlns:a16="http://schemas.microsoft.com/office/drawing/2014/main" id="{212D69B4-CD0E-19A9-EA04-D20DA2523BA4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D841CB9-5BC6-C063-83C1-69D685C42DF1}"/>
                  </a:ext>
                </a:extLst>
              </p:cNvPr>
              <p:cNvGrpSpPr/>
              <p:nvPr/>
            </p:nvGrpSpPr>
            <p:grpSpPr>
              <a:xfrm>
                <a:off x="5874879" y="5799899"/>
                <a:ext cx="442238" cy="282434"/>
                <a:chOff x="6360006" y="3007177"/>
                <a:chExt cx="442238" cy="282434"/>
              </a:xfrm>
            </p:grpSpPr>
            <p:sp>
              <p:nvSpPr>
                <p:cNvPr id="36" name="Eingebuchteter Richtungspfeil 35">
                  <a:extLst>
                    <a:ext uri="{FF2B5EF4-FFF2-40B4-BE49-F238E27FC236}">
                      <a16:creationId xmlns:a16="http://schemas.microsoft.com/office/drawing/2014/main" id="{4F16AF2D-2804-11FA-C63C-286F7A6C0719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7" name="Eingebuchteter Richtungspfeil 36">
                  <a:extLst>
                    <a:ext uri="{FF2B5EF4-FFF2-40B4-BE49-F238E27FC236}">
                      <a16:creationId xmlns:a16="http://schemas.microsoft.com/office/drawing/2014/main" id="{4693E777-F9E5-A572-5FDA-8DEF891A95CD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C0E05F0E-87F8-1868-97BB-F0CB4325116F}"/>
                  </a:ext>
                </a:extLst>
              </p:cNvPr>
              <p:cNvGrpSpPr/>
              <p:nvPr/>
            </p:nvGrpSpPr>
            <p:grpSpPr>
              <a:xfrm>
                <a:off x="5874879" y="4718448"/>
                <a:ext cx="442238" cy="282434"/>
                <a:chOff x="6360006" y="3007177"/>
                <a:chExt cx="442238" cy="282434"/>
              </a:xfrm>
            </p:grpSpPr>
            <p:sp>
              <p:nvSpPr>
                <p:cNvPr id="34" name="Eingebuchteter Richtungspfeil 33">
                  <a:extLst>
                    <a:ext uri="{FF2B5EF4-FFF2-40B4-BE49-F238E27FC236}">
                      <a16:creationId xmlns:a16="http://schemas.microsoft.com/office/drawing/2014/main" id="{7C3A0DC3-4215-8ABD-603F-B1EB4EFFC755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5" name="Eingebuchteter Richtungspfeil 34">
                  <a:extLst>
                    <a:ext uri="{FF2B5EF4-FFF2-40B4-BE49-F238E27FC236}">
                      <a16:creationId xmlns:a16="http://schemas.microsoft.com/office/drawing/2014/main" id="{CF1F872B-EB1F-DBEF-AF6C-89F4A377D049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B35EC5C7-9EAF-884F-7397-079AE1AFE6BB}"/>
                  </a:ext>
                </a:extLst>
              </p:cNvPr>
              <p:cNvGrpSpPr/>
              <p:nvPr/>
            </p:nvGrpSpPr>
            <p:grpSpPr>
              <a:xfrm>
                <a:off x="5874879" y="3636996"/>
                <a:ext cx="442238" cy="282434"/>
                <a:chOff x="6360006" y="3007177"/>
                <a:chExt cx="442238" cy="282434"/>
              </a:xfrm>
            </p:grpSpPr>
            <p:sp>
              <p:nvSpPr>
                <p:cNvPr id="32" name="Eingebuchteter Richtungspfeil 31">
                  <a:extLst>
                    <a:ext uri="{FF2B5EF4-FFF2-40B4-BE49-F238E27FC236}">
                      <a16:creationId xmlns:a16="http://schemas.microsoft.com/office/drawing/2014/main" id="{50DAEA6A-3B84-C4B1-3B96-E4367450C9AE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3" name="Eingebuchteter Richtungspfeil 32">
                  <a:extLst>
                    <a:ext uri="{FF2B5EF4-FFF2-40B4-BE49-F238E27FC236}">
                      <a16:creationId xmlns:a16="http://schemas.microsoft.com/office/drawing/2014/main" id="{41A8A042-4A89-D372-E7DB-C59602AC7BBB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</p:grp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08D8F7C-5438-057C-4C3E-02F77203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5318" y="4354047"/>
              <a:ext cx="358434" cy="358434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585D229-7D5A-5C22-86E7-A70DDA6F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2162" y="3291319"/>
              <a:ext cx="334398" cy="3343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816577C-FEC3-7096-F6DA-6CC41B72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296" y="5442327"/>
              <a:ext cx="316478" cy="31647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2DAA644-858F-8B24-3FE4-C3D5048E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2895" y="4349953"/>
              <a:ext cx="316478" cy="316478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D675669-2518-8174-1465-8A64A3B06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6496" y="2155837"/>
              <a:ext cx="349277" cy="34927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E392F1F-784E-3610-7EFE-76A7DB26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17601" y="3335889"/>
              <a:ext cx="294353" cy="29435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5A4B8F1-090A-9E4C-858E-E9C81C1A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86686" y="5451073"/>
              <a:ext cx="369087" cy="369087"/>
            </a:xfrm>
            <a:prstGeom prst="rect">
              <a:avLst/>
            </a:prstGeom>
          </p:spPr>
        </p:pic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F40BCCBB-76A6-F533-B358-18386AFC9304}"/>
              </a:ext>
            </a:extLst>
          </p:cNvPr>
          <p:cNvSpPr/>
          <p:nvPr/>
        </p:nvSpPr>
        <p:spPr>
          <a:xfrm>
            <a:off x="10090914" y="5691675"/>
            <a:ext cx="2101087" cy="1166326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2 </a:t>
            </a:r>
            <a:r>
              <a:rPr lang="de-DE" sz="1050" dirty="0">
                <a:latin typeface="Montserrat" pitchFamily="2" charset="77"/>
              </a:rPr>
              <a:t>in der Academy vorbei! Alternativ: visualisiere&amp; erkläre deinen Prototypen.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24500E94-7314-6B7F-299D-0D574139E0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07CD3-F269-F98A-51D2-F256E2B3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3: Markt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D48AE-A12D-33A3-7A82-DF34F2C48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4BE89A-6552-FAC3-0850-639D144CA266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3 </a:t>
            </a:r>
            <a:r>
              <a:rPr lang="de-DE" sz="1050" dirty="0">
                <a:latin typeface="Montserrat" pitchFamily="2" charset="77"/>
              </a:rPr>
              <a:t>in der Academy vorbei! Alternativ: TAM-SAM-SOM-Modell.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B65BA3-B0C3-A27D-B39B-453155E8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  <p:pic>
        <p:nvPicPr>
          <p:cNvPr id="6" name="Google Shape;159;p8">
            <a:extLst>
              <a:ext uri="{FF2B5EF4-FFF2-40B4-BE49-F238E27FC236}">
                <a16:creationId xmlns:a16="http://schemas.microsoft.com/office/drawing/2014/main" id="{F467209D-CD96-5917-566B-AC1698E5BD60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" t="2319" r="1582" b="1593"/>
          <a:stretch/>
        </p:blipFill>
        <p:spPr>
          <a:xfrm>
            <a:off x="2317046" y="962437"/>
            <a:ext cx="7336362" cy="566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42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74790-DDF0-2C98-F18D-6382B79F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FFB827-1F23-CB9C-5049-1D8810DF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302434" cy="492443"/>
          </a:xfrm>
        </p:spPr>
        <p:txBody>
          <a:bodyPr/>
          <a:lstStyle/>
          <a:p>
            <a:r>
              <a:rPr lang="de-DE" dirty="0"/>
              <a:t>Alternative: TAM-SAM-SOM Modell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0CC25C-D2FA-1740-C83F-6ADF8B533316}"/>
              </a:ext>
            </a:extLst>
          </p:cNvPr>
          <p:cNvSpPr/>
          <p:nvPr/>
        </p:nvSpPr>
        <p:spPr>
          <a:xfrm>
            <a:off x="3266438" y="962437"/>
            <a:ext cx="5659120" cy="5659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F31CDB-DA75-8ABE-5957-9F86C2BF0862}"/>
              </a:ext>
            </a:extLst>
          </p:cNvPr>
          <p:cNvSpPr/>
          <p:nvPr/>
        </p:nvSpPr>
        <p:spPr>
          <a:xfrm>
            <a:off x="4058918" y="2547397"/>
            <a:ext cx="4074160" cy="40741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1EFC37-9877-78EA-CD11-F1DD2A88EB0D}"/>
              </a:ext>
            </a:extLst>
          </p:cNvPr>
          <p:cNvSpPr/>
          <p:nvPr/>
        </p:nvSpPr>
        <p:spPr>
          <a:xfrm>
            <a:off x="4711763" y="3853087"/>
            <a:ext cx="2768470" cy="27684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7EE3B3-184D-1B0E-FE9C-B649982DD6E3}"/>
              </a:ext>
            </a:extLst>
          </p:cNvPr>
          <p:cNvSpPr txBox="1"/>
          <p:nvPr/>
        </p:nvSpPr>
        <p:spPr>
          <a:xfrm>
            <a:off x="5654038" y="1094172"/>
            <a:ext cx="883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>
                <a:latin typeface="Montserrat" pitchFamily="2" charset="77"/>
              </a:rPr>
              <a:t>TAM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144D2D-E32A-A931-14DA-AAA6A994CA81}"/>
              </a:ext>
            </a:extLst>
          </p:cNvPr>
          <p:cNvSpPr txBox="1"/>
          <p:nvPr/>
        </p:nvSpPr>
        <p:spPr>
          <a:xfrm>
            <a:off x="5654038" y="2710819"/>
            <a:ext cx="883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>
                <a:latin typeface="Montserrat" pitchFamily="2" charset="77"/>
              </a:rPr>
              <a:t>SAM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646A94-63B7-335B-4BD9-8BDB65370D52}"/>
              </a:ext>
            </a:extLst>
          </p:cNvPr>
          <p:cNvSpPr txBox="1"/>
          <p:nvPr/>
        </p:nvSpPr>
        <p:spPr>
          <a:xfrm>
            <a:off x="5654038" y="4033604"/>
            <a:ext cx="883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>
                <a:latin typeface="Montserrat" pitchFamily="2" charset="77"/>
              </a:rPr>
              <a:t>SOM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7CC4EC8-90F5-3CFC-95F6-64CBE5F86729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Alternative zum Blütendiagramm.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3F88FB-14A2-84AF-7FCC-E921FD55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2B96A-582B-D7A5-048C-22C6FB2F3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FAC74-A1D9-146E-DF66-C946B8EB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4: </a:t>
            </a:r>
            <a:r>
              <a:rPr lang="de-DE" err="1"/>
              <a:t>Traction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763A6E1-160F-89A0-929C-9113C9F1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31F5B13-44C1-CE36-5907-2E2E1D3B9744}"/>
              </a:ext>
            </a:extLst>
          </p:cNvPr>
          <p:cNvGrpSpPr/>
          <p:nvPr/>
        </p:nvGrpSpPr>
        <p:grpSpPr>
          <a:xfrm>
            <a:off x="3225798" y="779341"/>
            <a:ext cx="5784436" cy="5740400"/>
            <a:chOff x="3225798" y="779341"/>
            <a:chExt cx="5784436" cy="5740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715570-61DD-7F2B-42F6-DCDAE362C781}"/>
                </a:ext>
              </a:extLst>
            </p:cNvPr>
            <p:cNvSpPr/>
            <p:nvPr/>
          </p:nvSpPr>
          <p:spPr>
            <a:xfrm>
              <a:off x="3225798" y="779341"/>
              <a:ext cx="5740400" cy="5740400"/>
            </a:xfrm>
            <a:prstGeom prst="ellipse">
              <a:avLst/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6B333D-5925-3BD6-BB66-CBC99718ECD2}"/>
                </a:ext>
              </a:extLst>
            </p:cNvPr>
            <p:cNvSpPr/>
            <p:nvPr/>
          </p:nvSpPr>
          <p:spPr>
            <a:xfrm>
              <a:off x="4167089" y="1716222"/>
              <a:ext cx="3857822" cy="38578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C139AA-7394-B923-F3A5-83D7D9A444DC}"/>
                </a:ext>
              </a:extLst>
            </p:cNvPr>
            <p:cNvSpPr/>
            <p:nvPr/>
          </p:nvSpPr>
          <p:spPr>
            <a:xfrm>
              <a:off x="5202812" y="2810577"/>
              <a:ext cx="1686985" cy="1682673"/>
            </a:xfrm>
            <a:prstGeom prst="ellipse">
              <a:avLst/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E62BD7D-08C2-F9B7-6D7C-997C7C693684}"/>
                </a:ext>
              </a:extLst>
            </p:cNvPr>
            <p:cNvSpPr txBox="1"/>
            <p:nvPr/>
          </p:nvSpPr>
          <p:spPr>
            <a:xfrm>
              <a:off x="5423239" y="3210373"/>
              <a:ext cx="1263166" cy="1007968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de-DE" sz="1100">
                  <a:solidFill>
                    <a:schemeClr val="bg1"/>
                  </a:solidFill>
                  <a:latin typeface="Montserrat Light" pitchFamily="2" charset="77"/>
                </a:rPr>
                <a:t>_____________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de-DE" sz="1100">
                  <a:solidFill>
                    <a:schemeClr val="bg1"/>
                  </a:solidFill>
                  <a:latin typeface="Montserrat Light" pitchFamily="2" charset="77"/>
                </a:rPr>
                <a:t>_____________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de-DE" sz="1100">
                  <a:solidFill>
                    <a:schemeClr val="bg1"/>
                  </a:solidFill>
                  <a:latin typeface="Montserrat Light" pitchFamily="2" charset="77"/>
                </a:rPr>
                <a:t>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29BF549-633C-0129-8E58-78EBED29527E}"/>
                </a:ext>
              </a:extLst>
            </p:cNvPr>
            <p:cNvSpPr txBox="1"/>
            <p:nvPr/>
          </p:nvSpPr>
          <p:spPr>
            <a:xfrm>
              <a:off x="5542962" y="2201452"/>
              <a:ext cx="1106072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1.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ACFEA1D-BA35-38B7-4C39-7FB9D9CF8DC7}"/>
                </a:ext>
              </a:extLst>
            </p:cNvPr>
            <p:cNvSpPr txBox="1"/>
            <p:nvPr/>
          </p:nvSpPr>
          <p:spPr>
            <a:xfrm>
              <a:off x="6694558" y="2810577"/>
              <a:ext cx="1136530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2.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9C3AF0B-CD56-03C4-53B8-36EAC7530E69}"/>
                </a:ext>
              </a:extLst>
            </p:cNvPr>
            <p:cNvSpPr txBox="1"/>
            <p:nvPr/>
          </p:nvSpPr>
          <p:spPr>
            <a:xfrm>
              <a:off x="6657031" y="4218341"/>
              <a:ext cx="1134926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 dirty="0">
                  <a:latin typeface="Montserrat Light" pitchFamily="2" charset="77"/>
                </a:rPr>
                <a:t>3.   _____________</a:t>
              </a:r>
            </a:p>
            <a:p>
              <a:pPr algn="l"/>
              <a:endParaRPr lang="de-DE" sz="1400" dirty="0">
                <a:latin typeface="Montserrat Light" pitchFamily="2" charset="77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620440F-C218-D43D-6BD7-3CA7F1AE429C}"/>
                </a:ext>
              </a:extLst>
            </p:cNvPr>
            <p:cNvSpPr txBox="1"/>
            <p:nvPr/>
          </p:nvSpPr>
          <p:spPr>
            <a:xfrm>
              <a:off x="5478841" y="4967231"/>
              <a:ext cx="1149354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4.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FF81BFC-0841-F5EA-2C74-CCA68187B723}"/>
                </a:ext>
              </a:extLst>
            </p:cNvPr>
            <p:cNvSpPr txBox="1"/>
            <p:nvPr/>
          </p:nvSpPr>
          <p:spPr>
            <a:xfrm>
              <a:off x="4415139" y="4218340"/>
              <a:ext cx="1134926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5.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B5A11C0-F911-4E6E-CB7A-6FD82922EE33}"/>
                </a:ext>
              </a:extLst>
            </p:cNvPr>
            <p:cNvSpPr txBox="1"/>
            <p:nvPr/>
          </p:nvSpPr>
          <p:spPr>
            <a:xfrm>
              <a:off x="4331036" y="2810577"/>
              <a:ext cx="1141338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6.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23EDEB5-DC3D-C431-F3DF-32B92AC3D9C8}"/>
                </a:ext>
              </a:extLst>
            </p:cNvPr>
            <p:cNvSpPr txBox="1"/>
            <p:nvPr/>
          </p:nvSpPr>
          <p:spPr>
            <a:xfrm>
              <a:off x="5542962" y="1060567"/>
              <a:ext cx="12209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Blogs &amp; Influencer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137FB64-F707-D2C7-128D-34D9DC5EC75F}"/>
                </a:ext>
              </a:extLst>
            </p:cNvPr>
            <p:cNvSpPr txBox="1"/>
            <p:nvPr/>
          </p:nvSpPr>
          <p:spPr>
            <a:xfrm>
              <a:off x="6724497" y="1315906"/>
              <a:ext cx="12209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Business Development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038511A-A076-5DE0-ED07-1D77BA773D3F}"/>
                </a:ext>
              </a:extLst>
            </p:cNvPr>
            <p:cNvSpPr txBox="1"/>
            <p:nvPr/>
          </p:nvSpPr>
          <p:spPr>
            <a:xfrm>
              <a:off x="7414443" y="1777787"/>
              <a:ext cx="12209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Messen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6FC471E-20F4-401F-CC14-5C4FC823A6DA}"/>
                </a:ext>
              </a:extLst>
            </p:cNvPr>
            <p:cNvSpPr txBox="1"/>
            <p:nvPr/>
          </p:nvSpPr>
          <p:spPr>
            <a:xfrm>
              <a:off x="7647883" y="2121549"/>
              <a:ext cx="12209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 err="1">
                  <a:solidFill>
                    <a:schemeClr val="bg1"/>
                  </a:solidFill>
                  <a:latin typeface="Montserrat" pitchFamily="2" charset="77"/>
                </a:rPr>
                <a:t>Social</a:t>
              </a:r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 Media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726D58E-23EF-2884-7247-088EAD956713}"/>
                </a:ext>
              </a:extLst>
            </p:cNvPr>
            <p:cNvSpPr txBox="1"/>
            <p:nvPr/>
          </p:nvSpPr>
          <p:spPr>
            <a:xfrm>
              <a:off x="7904857" y="2491117"/>
              <a:ext cx="8483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Unkonventionelle PR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87CED7D-94C1-6155-3D5A-0A76D4A85E28}"/>
                </a:ext>
              </a:extLst>
            </p:cNvPr>
            <p:cNvSpPr txBox="1"/>
            <p:nvPr/>
          </p:nvSpPr>
          <p:spPr>
            <a:xfrm>
              <a:off x="8144751" y="3165271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Events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D78EB40-E992-6344-CBC2-7F2D9A480C5C}"/>
                </a:ext>
              </a:extLst>
            </p:cNvPr>
            <p:cNvSpPr txBox="1"/>
            <p:nvPr/>
          </p:nvSpPr>
          <p:spPr>
            <a:xfrm>
              <a:off x="8161883" y="3662028"/>
              <a:ext cx="8483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Content Marketing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378A072-1F1A-F077-063F-C37103CD9518}"/>
                </a:ext>
              </a:extLst>
            </p:cNvPr>
            <p:cNvSpPr txBox="1"/>
            <p:nvPr/>
          </p:nvSpPr>
          <p:spPr>
            <a:xfrm>
              <a:off x="8037064" y="4298272"/>
              <a:ext cx="8483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Virales Marketing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35D887D-8875-5FDF-2F78-DD6642E6AF28}"/>
                </a:ext>
              </a:extLst>
            </p:cNvPr>
            <p:cNvSpPr txBox="1"/>
            <p:nvPr/>
          </p:nvSpPr>
          <p:spPr>
            <a:xfrm>
              <a:off x="7737707" y="4842012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 err="1">
                  <a:solidFill>
                    <a:schemeClr val="bg1"/>
                  </a:solidFill>
                  <a:latin typeface="Montserrat" pitchFamily="2" charset="77"/>
                </a:rPr>
                <a:t>Direct</a:t>
              </a:r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 Sales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9EA7F86-5543-480F-24B1-93956388FAC1}"/>
                </a:ext>
              </a:extLst>
            </p:cNvPr>
            <p:cNvSpPr txBox="1"/>
            <p:nvPr/>
          </p:nvSpPr>
          <p:spPr>
            <a:xfrm>
              <a:off x="7457133" y="5262024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Vorträge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63F9FED-BE86-8ACC-9E19-09BE3279D7D8}"/>
                </a:ext>
              </a:extLst>
            </p:cNvPr>
            <p:cNvSpPr txBox="1"/>
            <p:nvPr/>
          </p:nvSpPr>
          <p:spPr>
            <a:xfrm>
              <a:off x="6943606" y="5628541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Klassische PR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AEA1C1B-4D50-BD83-871E-212AEE012008}"/>
                </a:ext>
              </a:extLst>
            </p:cNvPr>
            <p:cNvSpPr txBox="1"/>
            <p:nvPr/>
          </p:nvSpPr>
          <p:spPr>
            <a:xfrm>
              <a:off x="5604729" y="5997562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Search Engine </a:t>
              </a:r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Optimization</a:t>
              </a:r>
              <a:endParaRPr lang="de-DE" sz="9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344DBDB-83FB-8307-1ED6-5B3BC13E0728}"/>
                </a:ext>
              </a:extLst>
            </p:cNvPr>
            <p:cNvSpPr txBox="1"/>
            <p:nvPr/>
          </p:nvSpPr>
          <p:spPr>
            <a:xfrm>
              <a:off x="4709276" y="5702626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Social</a:t>
              </a: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 &amp; Display Ads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255AEE5-53F9-A6A9-EDC9-3A8936FC61B3}"/>
                </a:ext>
              </a:extLst>
            </p:cNvPr>
            <p:cNvSpPr txBox="1"/>
            <p:nvPr/>
          </p:nvSpPr>
          <p:spPr>
            <a:xfrm>
              <a:off x="4027264" y="5331274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Kooperationen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und B2B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02F07DF-C951-BBCF-93B4-735FA535130A}"/>
                </a:ext>
              </a:extLst>
            </p:cNvPr>
            <p:cNvSpPr txBox="1"/>
            <p:nvPr/>
          </p:nvSpPr>
          <p:spPr>
            <a:xfrm>
              <a:off x="3605941" y="4718793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Offline Ads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8336CB8-18A5-394C-A06E-55B4231165D9}"/>
                </a:ext>
              </a:extLst>
            </p:cNvPr>
            <p:cNvSpPr txBox="1"/>
            <p:nvPr/>
          </p:nvSpPr>
          <p:spPr>
            <a:xfrm>
              <a:off x="3460392" y="4274054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Bestehende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Plattformen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EC98ABA9-9C8C-DC20-5124-92E57C957605}"/>
                </a:ext>
              </a:extLst>
            </p:cNvPr>
            <p:cNvSpPr txBox="1"/>
            <p:nvPr/>
          </p:nvSpPr>
          <p:spPr>
            <a:xfrm>
              <a:off x="3323181" y="3683595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Gegenseitige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Werbung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599F3D7-9BE7-5BDB-4F6D-8F0999A68EBB}"/>
                </a:ext>
              </a:extLst>
            </p:cNvPr>
            <p:cNvSpPr txBox="1"/>
            <p:nvPr/>
          </p:nvSpPr>
          <p:spPr>
            <a:xfrm>
              <a:off x="3378270" y="3043597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Community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Building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03A3A3F3-9BCF-D785-96EE-F3123A601FAD}"/>
                </a:ext>
              </a:extLst>
            </p:cNvPr>
            <p:cNvSpPr txBox="1"/>
            <p:nvPr/>
          </p:nvSpPr>
          <p:spPr>
            <a:xfrm>
              <a:off x="3605941" y="2391819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Engineering als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Marketig</a:t>
              </a:r>
              <a:endParaRPr lang="de-DE" sz="9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ACA2FCD-C7B1-32B6-417B-188FE7296D01}"/>
                </a:ext>
              </a:extLst>
            </p:cNvPr>
            <p:cNvSpPr txBox="1"/>
            <p:nvPr/>
          </p:nvSpPr>
          <p:spPr>
            <a:xfrm>
              <a:off x="3804844" y="2010336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E-Mail Marketing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4169D82-95B8-43A9-50DD-3591495B89C7}"/>
                </a:ext>
              </a:extLst>
            </p:cNvPr>
            <p:cNvSpPr txBox="1"/>
            <p:nvPr/>
          </p:nvSpPr>
          <p:spPr>
            <a:xfrm>
              <a:off x="4092507" y="1704096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Affiliate</a:t>
              </a: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Programs</a:t>
              </a:r>
              <a:endParaRPr lang="de-DE" sz="9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17DBE18-851B-03EF-D2EB-101C414B4BDE}"/>
                </a:ext>
              </a:extLst>
            </p:cNvPr>
            <p:cNvSpPr txBox="1"/>
            <p:nvPr/>
          </p:nvSpPr>
          <p:spPr>
            <a:xfrm>
              <a:off x="4511393" y="1301769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Search Engine Advertising</a:t>
              </a:r>
            </a:p>
          </p:txBody>
        </p: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10264CBB-76A6-BC91-B8DF-A3ADD47EE898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4 </a:t>
            </a:r>
            <a:r>
              <a:rPr lang="de-DE" sz="1050" dirty="0">
                <a:latin typeface="Montserrat" pitchFamily="2" charset="77"/>
              </a:rPr>
              <a:t>in der Academy vorbei! Alternativ: </a:t>
            </a:r>
            <a:r>
              <a:rPr lang="de-DE" sz="1050" dirty="0" err="1">
                <a:latin typeface="Montserrat" pitchFamily="2" charset="77"/>
              </a:rPr>
              <a:t>Traction</a:t>
            </a:r>
            <a:r>
              <a:rPr lang="de-DE" sz="1050" dirty="0">
                <a:latin typeface="Montserrat" pitchFamily="2" charset="77"/>
              </a:rPr>
              <a:t> Scoreboard.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375C4412-30E3-9A65-DE65-2A60C71E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BBC1DD-702C-5608-111B-35AE7D28F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3D243C-8E9E-FA47-3225-91F4D7C4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Alternative: </a:t>
            </a:r>
            <a:r>
              <a:rPr lang="de-DE" dirty="0" err="1"/>
              <a:t>Traction</a:t>
            </a:r>
            <a:r>
              <a:rPr lang="de-DE" dirty="0"/>
              <a:t> Scoreboard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099210F-6C5F-0611-C279-AA64837F4D99}"/>
              </a:ext>
            </a:extLst>
          </p:cNvPr>
          <p:cNvGraphicFramePr>
            <a:graphicFrameLocks noGrp="1"/>
          </p:cNvGraphicFramePr>
          <p:nvPr/>
        </p:nvGraphicFramePr>
        <p:xfrm>
          <a:off x="1363708" y="1944785"/>
          <a:ext cx="9464584" cy="3239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6146">
                  <a:extLst>
                    <a:ext uri="{9D8B030D-6E8A-4147-A177-3AD203B41FA5}">
                      <a16:colId xmlns:a16="http://schemas.microsoft.com/office/drawing/2014/main" val="1724361954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2024769444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4260369498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2568598092"/>
                    </a:ext>
                  </a:extLst>
                </a:gridCol>
              </a:tblGrid>
              <a:tr h="809944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bg1"/>
                          </a:solidFill>
                        </a:rPr>
                        <a:t>Ziel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>
                          <a:solidFill>
                            <a:schemeClr val="bg1"/>
                          </a:solidFill>
                        </a:rPr>
                        <a:t>Mögliche Kanäle</a:t>
                      </a:r>
                      <a:endParaRPr lang="de-DE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>
                          <a:solidFill>
                            <a:schemeClr val="bg1"/>
                          </a:solidFill>
                        </a:rPr>
                        <a:t>Kennzahl</a:t>
                      </a:r>
                      <a:endParaRPr lang="de-DE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>
                          <a:solidFill>
                            <a:schemeClr val="bg1"/>
                          </a:solidFill>
                        </a:rPr>
                        <a:t>Wert</a:t>
                      </a:r>
                      <a:endParaRPr lang="de-DE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323969"/>
                  </a:ext>
                </a:extLst>
              </a:tr>
              <a:tr h="80994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72705"/>
                  </a:ext>
                </a:extLst>
              </a:tr>
              <a:tr h="80994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58985"/>
                  </a:ext>
                </a:extLst>
              </a:tr>
              <a:tr h="80994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85122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1200787-F333-F840-7C84-D0C5340AA4E4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Alternative zum </a:t>
            </a:r>
            <a:r>
              <a:rPr lang="de-DE" sz="1050" dirty="0" err="1">
                <a:latin typeface="Montserrat" pitchFamily="2" charset="77"/>
              </a:rPr>
              <a:t>Bullseye</a:t>
            </a:r>
            <a:r>
              <a:rPr lang="de-DE" sz="1050" dirty="0">
                <a:latin typeface="Montserrat" pitchFamily="2" charset="77"/>
              </a:rPr>
              <a:t> Framework.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9347DD-F452-43B8-0C63-327606ACE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DF6615-A1C7-3AF8-3A83-8061BC5F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5: Business Model Fit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5405357-2B02-95F1-2441-C4B3EFCE7E4D}"/>
              </a:ext>
            </a:extLst>
          </p:cNvPr>
          <p:cNvGrpSpPr/>
          <p:nvPr/>
        </p:nvGrpSpPr>
        <p:grpSpPr>
          <a:xfrm>
            <a:off x="1298199" y="956611"/>
            <a:ext cx="9595598" cy="5563130"/>
            <a:chOff x="1189535" y="830702"/>
            <a:chExt cx="9812759" cy="568903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114FF25-EF9C-8A7F-DD7C-C9253703B7DC}"/>
                </a:ext>
              </a:extLst>
            </p:cNvPr>
            <p:cNvSpPr/>
            <p:nvPr/>
          </p:nvSpPr>
          <p:spPr>
            <a:xfrm>
              <a:off x="1189535" y="840722"/>
              <a:ext cx="9812759" cy="567901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42B43F3A-101B-1A4B-F907-B2A91BA63550}"/>
                </a:ext>
              </a:extLst>
            </p:cNvPr>
            <p:cNvCxnSpPr>
              <a:cxnSpLocks/>
            </p:cNvCxnSpPr>
            <p:nvPr/>
          </p:nvCxnSpPr>
          <p:spPr>
            <a:xfrm>
              <a:off x="1189535" y="4667049"/>
              <a:ext cx="98127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5FE01BCF-EDF0-F849-1193-7BDF18EAE85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6095914" y="4667049"/>
              <a:ext cx="1" cy="185268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CFC7AF8B-C9F8-F9D9-7925-234B575A5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877" y="840722"/>
              <a:ext cx="0" cy="382632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F2D251C-98C6-0ED3-7507-53E867AC8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559" y="830702"/>
              <a:ext cx="0" cy="382841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F5B8061E-415B-007A-83C6-E5F11AB61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2555" y="840722"/>
              <a:ext cx="0" cy="381839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1233354C-BF36-159E-B864-A02B20805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49" y="840722"/>
              <a:ext cx="0" cy="382632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1FC7755A-61F6-871D-EFA7-6EAD08C251DD}"/>
                </a:ext>
              </a:extLst>
            </p:cNvPr>
            <p:cNvCxnSpPr>
              <a:cxnSpLocks/>
            </p:cNvCxnSpPr>
            <p:nvPr/>
          </p:nvCxnSpPr>
          <p:spPr>
            <a:xfrm>
              <a:off x="7091559" y="2752422"/>
              <a:ext cx="1988318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C4CF6B45-EFA9-A9C2-CB50-3D1DD8B65A9F}"/>
                </a:ext>
              </a:extLst>
            </p:cNvPr>
            <p:cNvCxnSpPr>
              <a:cxnSpLocks/>
            </p:cNvCxnSpPr>
            <p:nvPr/>
          </p:nvCxnSpPr>
          <p:spPr>
            <a:xfrm>
              <a:off x="3142555" y="2772170"/>
              <a:ext cx="199219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D7EE12FE-211E-2CA1-984D-84AE0D5712EE}"/>
              </a:ext>
            </a:extLst>
          </p:cNvPr>
          <p:cNvSpPr txBox="1"/>
          <p:nvPr/>
        </p:nvSpPr>
        <p:spPr>
          <a:xfrm>
            <a:off x="1372515" y="1044679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Schlüsselpartner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2D46103-6845-1E92-199F-43CEF4F5A783}"/>
              </a:ext>
            </a:extLst>
          </p:cNvPr>
          <p:cNvSpPr txBox="1"/>
          <p:nvPr/>
        </p:nvSpPr>
        <p:spPr>
          <a:xfrm>
            <a:off x="3282314" y="1031905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Schlüsselaktivitäten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D0F6281-0FF8-CB11-5FAF-37E67833A7C1}"/>
              </a:ext>
            </a:extLst>
          </p:cNvPr>
          <p:cNvSpPr txBox="1"/>
          <p:nvPr/>
        </p:nvSpPr>
        <p:spPr>
          <a:xfrm>
            <a:off x="3320621" y="2974312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Schlüsselressourcen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00F1D64-6C0D-2302-EA92-1CD860FB84AB}"/>
              </a:ext>
            </a:extLst>
          </p:cNvPr>
          <p:cNvSpPr txBox="1"/>
          <p:nvPr/>
        </p:nvSpPr>
        <p:spPr>
          <a:xfrm>
            <a:off x="5314966" y="1021596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Werteversprechen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FE660DB-BB2F-2098-E22A-9ECEE0E39C09}"/>
              </a:ext>
            </a:extLst>
          </p:cNvPr>
          <p:cNvSpPr txBox="1"/>
          <p:nvPr/>
        </p:nvSpPr>
        <p:spPr>
          <a:xfrm>
            <a:off x="7178441" y="1044679"/>
            <a:ext cx="1653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Kundenbeziehungen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8788F0E-6DF3-D01B-7B67-A4991B5EAF04}"/>
              </a:ext>
            </a:extLst>
          </p:cNvPr>
          <p:cNvSpPr txBox="1"/>
          <p:nvPr/>
        </p:nvSpPr>
        <p:spPr>
          <a:xfrm>
            <a:off x="9122756" y="1044679"/>
            <a:ext cx="1653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Kundensegmente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4364F44-2431-1374-37A0-9F41A69FB8D2}"/>
              </a:ext>
            </a:extLst>
          </p:cNvPr>
          <p:cNvSpPr txBox="1"/>
          <p:nvPr/>
        </p:nvSpPr>
        <p:spPr>
          <a:xfrm>
            <a:off x="7178440" y="2931639"/>
            <a:ext cx="1653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Kanäle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5DEBD26-805E-719F-1E6A-3A6D2770C0FD}"/>
              </a:ext>
            </a:extLst>
          </p:cNvPr>
          <p:cNvSpPr txBox="1"/>
          <p:nvPr/>
        </p:nvSpPr>
        <p:spPr>
          <a:xfrm>
            <a:off x="1377728" y="4786328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Kostenstruktur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D55478B-4AD5-732F-C2F8-78AC20665DD3}"/>
              </a:ext>
            </a:extLst>
          </p:cNvPr>
          <p:cNvSpPr txBox="1"/>
          <p:nvPr/>
        </p:nvSpPr>
        <p:spPr>
          <a:xfrm>
            <a:off x="6140387" y="4778573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Einnahmequelle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AEB20DB8-E453-7FBE-2933-9962D7E3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00" y="1021596"/>
            <a:ext cx="171043" cy="17104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4DCC8F3-DC36-65E8-B371-10BC542D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43" y="4731141"/>
            <a:ext cx="310268" cy="310268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DF117D2-E7EA-ABDC-3795-0B870E46E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596" y="1017469"/>
            <a:ext cx="300949" cy="300949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CC6FC958-FF54-EC90-D64C-38088E28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594" y="1017469"/>
            <a:ext cx="256884" cy="25688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29B0440-1D58-B377-6660-3896FC42B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5043" y="1004308"/>
            <a:ext cx="283205" cy="283205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F1E2E5F-68F8-04DD-D66D-7608569CD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259" y="1004308"/>
            <a:ext cx="304800" cy="3048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2DF4CEFC-7A75-8102-B81C-59681E8E5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510" y="4740867"/>
            <a:ext cx="304800" cy="3048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E40C4525-F3E1-A21E-3E56-C32A49E8D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72" y="2855113"/>
            <a:ext cx="328678" cy="328678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D9E5755D-6DA5-411D-E557-FB7E8D5F5A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8680" y="2923378"/>
            <a:ext cx="260413" cy="26041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D3929FD-8411-4D8B-2549-236DA29473DF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5 </a:t>
            </a:r>
            <a:r>
              <a:rPr lang="de-DE" sz="1050" dirty="0">
                <a:latin typeface="Montserrat" pitchFamily="2" charset="77"/>
              </a:rPr>
              <a:t>in der Academy vorbei!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2DB96B-90DE-AF9A-7669-C9CB150482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4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DBC964-15A0-604D-AFA3-B2489853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60"/>
            <a:ext cx="9535700" cy="984885"/>
          </a:xfrm>
        </p:spPr>
        <p:txBody>
          <a:bodyPr/>
          <a:lstStyle/>
          <a:p>
            <a:r>
              <a:rPr lang="de-DE"/>
              <a:t>Alternative: </a:t>
            </a:r>
            <a:r>
              <a:rPr lang="de-DE" err="1"/>
              <a:t>Sustainable</a:t>
            </a:r>
            <a:r>
              <a:rPr lang="de-DE"/>
              <a:t> Business Model Canvas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B25D9-6162-6EDC-9D76-2D424193E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2;p4">
            <a:extLst>
              <a:ext uri="{FF2B5EF4-FFF2-40B4-BE49-F238E27FC236}">
                <a16:creationId xmlns:a16="http://schemas.microsoft.com/office/drawing/2014/main" id="{3BC8796E-EA4F-02D0-0603-EA28133251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43" y="1302632"/>
            <a:ext cx="9940909" cy="545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1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E40E3A-2EA5-850C-4E9D-5D2346BE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Add-on: Impact Canvas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7DCEEA-5D5C-EFE5-1E23-2CDAA6443B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9;p7">
            <a:extLst>
              <a:ext uri="{FF2B5EF4-FFF2-40B4-BE49-F238E27FC236}">
                <a16:creationId xmlns:a16="http://schemas.microsoft.com/office/drawing/2014/main" id="{C72FC843-3886-0734-1574-7BC50E764A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2734" y="978613"/>
            <a:ext cx="9486528" cy="554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5CE00C5-C7DE-AF8A-EA4F-0BA94F337271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Das hier könnt ihr zusätzlich machen, müsst ihr aber nicht.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25FA00-B0CE-4AC6-9396-3F30A06C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98B549-4BDA-A893-6974-02BC62115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6718D-5E84-D50D-5588-822C74F7DE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/>
              <a:t>Hier könnt ihr optional weitere Infos, Bilder oder Visualisierungen zu eurer Startup Idee einfügen.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198BD-1DDF-488D-87F1-963ECB0C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 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69012-A48E-0BCE-FB4D-7E7D4BA57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626C33-790C-4BEF-CE59-27AB0EDB0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>
                <a:latin typeface="Montserrat"/>
                <a:sym typeface="Arial"/>
              </a:rPr>
              <a:t>Ausfüllen</a:t>
            </a:r>
            <a:endParaRPr lang="de-DE" b="1" dirty="0">
              <a:latin typeface="Montserrat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buSzPts val="1800"/>
            </a:pPr>
            <a:r>
              <a:rPr lang="de-DE" dirty="0">
                <a:sym typeface="Arial"/>
              </a:rPr>
              <a:t>Fülle das nachfolgende Bewerbungstemplate (max. 12 Slides) aus. </a:t>
            </a:r>
          </a:p>
          <a:p>
            <a:pPr>
              <a:buSzPts val="1800"/>
            </a:pPr>
            <a:r>
              <a:rPr lang="de-DE" dirty="0">
                <a:sym typeface="Arial"/>
              </a:rPr>
              <a:t>Ihr könnt auch ein eigenes Design verwenden.</a:t>
            </a:r>
            <a:endParaRPr lang="de-DE" dirty="0"/>
          </a:p>
          <a:p>
            <a:pPr>
              <a:buSzPts val="1800"/>
            </a:pP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0ADA23-D12E-AA6B-B0CD-E33EC2B9E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>
                <a:latin typeface="Montserrat"/>
              </a:rPr>
              <a:t>Bewerben</a:t>
            </a: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de-DE" dirty="0">
                <a:sym typeface="Arial"/>
              </a:rPr>
              <a:t>Ladet euer finales PDF über den Bewerbungsprozess auf der Website hoch.</a:t>
            </a:r>
          </a:p>
          <a:p>
            <a:pPr>
              <a:buClr>
                <a:schemeClr val="dk1"/>
              </a:buClr>
              <a:buSzPts val="1800"/>
            </a:pPr>
            <a:r>
              <a:rPr lang="de-DE" b="1" dirty="0">
                <a:latin typeface="Montserrat" pitchFamily="2" charset="77"/>
                <a:sym typeface="Arial"/>
              </a:rPr>
              <a:t>Pro </a:t>
            </a:r>
            <a:r>
              <a:rPr lang="de-DE" b="1" dirty="0">
                <a:latin typeface="Montserrat" pitchFamily="2" charset="77"/>
              </a:rPr>
              <a:t>Startup-Idee</a:t>
            </a:r>
            <a:r>
              <a:rPr lang="de-DE" b="1" dirty="0">
                <a:latin typeface="Montserrat" pitchFamily="2" charset="77"/>
                <a:sym typeface="Arial"/>
              </a:rPr>
              <a:t> </a:t>
            </a:r>
            <a:r>
              <a:rPr lang="de-DE" dirty="0">
                <a:sym typeface="Arial"/>
              </a:rPr>
              <a:t>muss</a:t>
            </a:r>
            <a:r>
              <a:rPr lang="de-DE" dirty="0">
                <a:latin typeface="Montserrat"/>
                <a:sym typeface="Arial"/>
              </a:rPr>
              <a:t> </a:t>
            </a:r>
            <a:r>
              <a:rPr lang="de-DE" dirty="0">
                <a:sym typeface="Arial"/>
              </a:rPr>
              <a:t>dieser Schritt </a:t>
            </a:r>
            <a:r>
              <a:rPr lang="de-DE" b="1" dirty="0">
                <a:latin typeface="Montserrat" pitchFamily="2" charset="77"/>
                <a:sym typeface="Arial"/>
              </a:rPr>
              <a:t>nur einmal </a:t>
            </a:r>
            <a:r>
              <a:rPr lang="de-DE" dirty="0">
                <a:sym typeface="Arial"/>
              </a:rPr>
              <a:t>gemacht werden.</a:t>
            </a:r>
            <a:endParaRPr lang="de-DE" dirty="0"/>
          </a:p>
          <a:p>
            <a:pPr marR="0" lvl="0">
              <a:spcAft>
                <a:spcPts val="0"/>
              </a:spcAft>
              <a:buClr>
                <a:schemeClr val="dk1"/>
              </a:buClr>
              <a:buSzPts val="1800"/>
            </a:pPr>
            <a:endParaRPr lang="de-DE" dirty="0">
              <a:latin typeface="Montserrat" pitchFamily="2" charset="77"/>
            </a:endParaRP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33CC7-62F2-9B0B-489E-F03AA1FBCF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180000" tIns="144000" rIns="180000" bIns="144000" anchor="t">
            <a:noAutofit/>
          </a:bodyPr>
          <a:lstStyle/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r>
              <a:rPr lang="de-DE" b="1" dirty="0">
                <a:latin typeface="Montserrat" pitchFamily="2" charset="77"/>
              </a:rPr>
              <a:t>Abspeichern</a:t>
            </a: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dirty="0"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de-DE" dirty="0"/>
              <a:t>Speichert die Datei </a:t>
            </a:r>
            <a:r>
              <a:rPr lang="de-DE" b="1" dirty="0">
                <a:latin typeface="Montserrat"/>
              </a:rPr>
              <a:t>als PDF </a:t>
            </a:r>
            <a:br>
              <a:rPr lang="de-DE" dirty="0">
                <a:latin typeface="Montserrat" pitchFamily="2" charset="77"/>
              </a:rPr>
            </a:br>
            <a:r>
              <a:rPr lang="de-DE" dirty="0"/>
              <a:t>(max. 10  MB) und </a:t>
            </a:r>
            <a:r>
              <a:rPr lang="de-DE" b="1" dirty="0">
                <a:latin typeface="Montserrat"/>
              </a:rPr>
              <a:t>benennt</a:t>
            </a:r>
            <a:r>
              <a:rPr lang="de-DE" dirty="0">
                <a:latin typeface="Montserrat"/>
              </a:rPr>
              <a:t> </a:t>
            </a:r>
            <a:r>
              <a:rPr lang="de-DE" dirty="0"/>
              <a:t>sie nach eurer Startup-Idee und der </a:t>
            </a:r>
            <a:r>
              <a:rPr lang="de-DE" b="1" dirty="0">
                <a:latin typeface="Montserrat"/>
              </a:rPr>
              <a:t>Hochschule</a:t>
            </a:r>
            <a:r>
              <a:rPr lang="de-DE" dirty="0"/>
              <a:t>, die ihr vertretet </a:t>
            </a:r>
            <a:br>
              <a:rPr lang="de-DE" dirty="0"/>
            </a:br>
            <a:r>
              <a:rPr lang="de-DE" dirty="0"/>
              <a:t>(z. B. </a:t>
            </a:r>
            <a:r>
              <a:rPr lang="de-DE" dirty="0" err="1"/>
              <a:t>ASAP_HdMStuttgart</a:t>
            </a:r>
            <a:r>
              <a:rPr lang="de-DE" dirty="0"/>
              <a:t>).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5F7913-66D5-3AA6-03BF-09BA38C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läuft die Bewerbung ab?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5C4D8F-5DC1-0070-3CB0-84B2EE79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CF672E7-AD12-F4B9-78AE-26A86B51B157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17BDA0E-2A73-A24F-6379-FBE8ED413F33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F3BFBD2-E5C9-4083-51F6-D851A0E349B2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F96022-1EB5-F204-1D05-747D5507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25" y="2026346"/>
            <a:ext cx="687376" cy="687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1E3558-2792-3950-7E1E-DF6A407A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3824" y="2022094"/>
            <a:ext cx="691628" cy="6916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CEF00A-F2B4-6D7D-3BC5-0353E2BB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6012" y="2026347"/>
            <a:ext cx="687375" cy="6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6BA9-B1C1-114F-4A6A-0D80F4D8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5E3C56-C2E4-7B83-238A-DB78122E9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AE915-AE04-8202-6961-262B1835D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/>
              <a:t>Hier könnt ihr optional weitere Infos, Bilder oder Visualisierungen zu eurer Startup Idee einfügen.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97896C-C5A2-E119-AB3D-23FDE1A6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 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AC11B-54F5-A999-77C8-BD76AF1C2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0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77A2-AC67-CAD9-B919-B3090116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925F5F-5CF5-5DEC-F206-BD4476D2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8D13B-F7BE-3330-49AC-2854DB6B32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/>
              <a:t>Hier könnt ihr optional weitere Infos, Bilder oder Visualisierungen zu eurer Startup Idee einfügen.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07E589-EA75-BD5D-D07B-2B3D7D2F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C116A-C7B8-AB62-C3D6-ABEFFC2A8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75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019361C9-3E97-F32C-6696-99B2B8FE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BBBD6D4-A6B5-EF98-E15E-4F0551152A11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</a:rPr>
              <a:t>Innovationsgrad &amp; Relevanz</a:t>
            </a:r>
          </a:p>
          <a:p>
            <a:r>
              <a:rPr lang="de-DE" sz="1600" b="0" dirty="0">
                <a:latin typeface="Montserrat Light" pitchFamily="2" charset="77"/>
              </a:rPr>
              <a:t>Warum braucht die Welt eure Idee? Was ist neu, anders oder besser? 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Validierung &amp; Marktfeedback</a:t>
            </a:r>
          </a:p>
          <a:p>
            <a:pPr>
              <a:buNone/>
            </a:pPr>
            <a:r>
              <a:rPr lang="de-DE" sz="1600" b="0" dirty="0">
                <a:latin typeface="Montserrat Light" pitchFamily="2" charset="77"/>
              </a:rPr>
              <a:t>Wie gut habt ihr eure Idee getestet oder validiert?</a:t>
            </a:r>
          </a:p>
          <a:p>
            <a:r>
              <a:rPr lang="de-DE" sz="1600" b="0" dirty="0">
                <a:latin typeface="Montserrat Light" pitchFamily="2" charset="77"/>
              </a:rPr>
              <a:t>Gibt es erste Daten, Nutzerfeedback oder andere Belege dafür, dass eure Zielgruppe Interesse hat?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Umsetzungsfähigkeit</a:t>
            </a:r>
          </a:p>
          <a:p>
            <a:r>
              <a:rPr lang="de-DE" sz="1600" b="0" dirty="0">
                <a:latin typeface="Montserrat Light" pitchFamily="2" charset="77"/>
              </a:rPr>
              <a:t>Wie gut seid ihr vorbereitet, eure Idee weiterzuverfolgen?</a:t>
            </a:r>
          </a:p>
          <a:p>
            <a:r>
              <a:rPr lang="de-DE" sz="1600" b="0" dirty="0">
                <a:latin typeface="Montserrat Light" pitchFamily="2" charset="77"/>
              </a:rPr>
              <a:t>Kennt ihr eure nächsten Schritte und wisst, welche Kompetenzen euch ggf. noch fehlen?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337C836-448D-D92C-299D-1BADAC9C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32691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0684-7AF5-021C-26F7-DF25ABD3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7C1D458D-CD52-DD00-9B0D-017190AF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ADEB5E4-985F-DE0B-A9D3-DB4FD67A58F2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Pitch Qualität</a:t>
            </a:r>
            <a:endParaRPr lang="en-US" sz="1600" b="0" dirty="0">
              <a:solidFill>
                <a:srgbClr val="000000"/>
              </a:solidFill>
            </a:endParaRPr>
          </a:p>
          <a:p>
            <a:r>
              <a:rPr lang="de-DE" sz="1600" b="0" dirty="0">
                <a:latin typeface="Montserrat Light" pitchFamily="2" charset="77"/>
              </a:rPr>
              <a:t>Wie überzeugend präsentiert ihr eure Idee? Werden die wichtigsten Aspekte auf den Punkt gebracht? </a:t>
            </a:r>
            <a:endParaRPr lang="en-US" sz="1600" b="0" dirty="0">
              <a:latin typeface="Montserrat Light" pitchFamily="2" charset="77"/>
            </a:endParaRP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Awards</a:t>
            </a:r>
            <a:endParaRPr lang="en-US" sz="1600" b="0" dirty="0">
              <a:solidFill>
                <a:srgbClr val="000000"/>
              </a:solidFill>
            </a:endParaRPr>
          </a:p>
          <a:p>
            <a:r>
              <a:rPr lang="de-DE" sz="1600" b="0" dirty="0">
                <a:latin typeface="Montserrat Light" pitchFamily="2" charset="77"/>
              </a:rPr>
              <a:t>Die Jury vergibt vier Auszeichnungen – jede mit einem eigenen Schwerpunkt: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Innovation Award </a:t>
            </a:r>
            <a:r>
              <a:rPr lang="de-DE" sz="1600" b="0" dirty="0">
                <a:latin typeface="Montserrat Light" pitchFamily="2" charset="77"/>
              </a:rPr>
              <a:t>– für besonders neuartige Ideen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Impact Award </a:t>
            </a:r>
            <a:r>
              <a:rPr lang="de-DE" sz="1600" b="0" dirty="0">
                <a:latin typeface="Montserrat Light" pitchFamily="2" charset="77"/>
              </a:rPr>
              <a:t>– für Lösungen mit großer gesellschaftlicher Wirkung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Business Model Award </a:t>
            </a:r>
            <a:r>
              <a:rPr lang="de-DE" sz="1600" b="0" dirty="0">
                <a:latin typeface="Montserrat Light" pitchFamily="2" charset="77"/>
              </a:rPr>
              <a:t>– für überzeugende Geschäftsmodelle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Best Pitch Award </a:t>
            </a:r>
            <a:r>
              <a:rPr lang="de-DE" sz="1600" b="0" dirty="0">
                <a:latin typeface="Montserrat Light" pitchFamily="2" charset="77"/>
              </a:rPr>
              <a:t>– für die beste Präsentation</a:t>
            </a:r>
          </a:p>
          <a:p>
            <a:endParaRPr lang="de-DE" sz="1600" dirty="0"/>
          </a:p>
          <a:p>
            <a:r>
              <a:rPr lang="de-DE" sz="1600" b="0" dirty="0">
                <a:latin typeface="Montserrat Light" pitchFamily="2" charset="77"/>
              </a:rPr>
              <a:t>Überlegt euch: Passt eure Idee besonders gut zu einem dieser Awards? Dann hebt die passenden Stärken eurer Idee gezielt hervor.</a:t>
            </a:r>
          </a:p>
          <a:p>
            <a:endParaRPr lang="de-DE" dirty="0">
              <a:solidFill>
                <a:schemeClr val="accent3"/>
              </a:solidFill>
              <a:latin typeface="Montserrat"/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65E2EFA-B47C-8264-308F-C008A03D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111578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3FF725EC-10BA-5D51-D1EB-65C922996118}"/>
              </a:ext>
            </a:extLst>
          </p:cNvPr>
          <p:cNvSpPr txBox="1">
            <a:spLocks/>
          </p:cNvSpPr>
          <p:nvPr/>
        </p:nvSpPr>
        <p:spPr>
          <a:xfrm>
            <a:off x="4331998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/>
            </a:endParaRPr>
          </a:p>
          <a:p>
            <a:pPr>
              <a:spcAft>
                <a:spcPts val="600"/>
              </a:spcAft>
            </a:pPr>
            <a:r>
              <a:rPr lang="de-DE" sz="1800" b="1" err="1">
                <a:latin typeface="Montserrat"/>
              </a:rPr>
              <a:t>Traction</a:t>
            </a:r>
            <a:r>
              <a:rPr lang="de-DE" sz="1800" b="1">
                <a:latin typeface="Montserrat"/>
              </a:rPr>
              <a:t> und Reichweite</a:t>
            </a:r>
          </a:p>
          <a:p>
            <a:pPr>
              <a:spcAft>
                <a:spcPts val="600"/>
              </a:spcAft>
            </a:pPr>
            <a:r>
              <a:rPr lang="de-DE" sz="1800">
                <a:latin typeface="Montserrat Light"/>
              </a:rPr>
              <a:t>Pitcht eure Idee auf unserer großen Bühne und bekommt baden-württembergweite Sichtbarkeit.</a:t>
            </a:r>
            <a:endParaRPr lang="de-DE"/>
          </a:p>
          <a:p>
            <a:endParaRPr lang="de-DE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807B173-6C25-5EC9-331E-8CA5E655766C}"/>
              </a:ext>
            </a:extLst>
          </p:cNvPr>
          <p:cNvSpPr txBox="1">
            <a:spLocks/>
          </p:cNvSpPr>
          <p:nvPr/>
        </p:nvSpPr>
        <p:spPr>
          <a:xfrm>
            <a:off x="522701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b="1" dirty="0">
                <a:latin typeface="Montserrat"/>
              </a:rPr>
              <a:t>Zertifikat und ECTS</a:t>
            </a:r>
            <a:endParaRPr lang="de-DE" dirty="0">
              <a:latin typeface="Montserrat Light"/>
            </a:endParaRPr>
          </a:p>
          <a:p>
            <a:r>
              <a:rPr lang="de-DE" dirty="0">
                <a:latin typeface="Montserrat Light"/>
              </a:rPr>
              <a:t>Wenn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 ihr das folgende Template abgebt, erhalten alle </a:t>
            </a:r>
            <a:r>
              <a:rPr lang="de-DE" sz="1800" u="none" strike="noStrike" cap="none" dirty="0" err="1">
                <a:solidFill>
                  <a:srgbClr val="000000"/>
                </a:solidFill>
                <a:latin typeface="Montserrat Light"/>
                <a:sym typeface="Arial"/>
              </a:rPr>
              <a:t>Teammitglieder:innen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 jeweils ein </a:t>
            </a:r>
            <a:r>
              <a:rPr lang="de-DE" dirty="0">
                <a:solidFill>
                  <a:srgbClr val="000000"/>
                </a:solidFill>
                <a:latin typeface="Montserrat Light"/>
                <a:sym typeface="Arial"/>
              </a:rPr>
              <a:t>Z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ertifikat und dadurch die Möglichkeit, sich 3 ECTS durch das </a:t>
            </a:r>
            <a:r>
              <a:rPr lang="de-DE" sz="1800" u="none" strike="noStrike" cap="none">
                <a:solidFill>
                  <a:srgbClr val="000000"/>
                </a:solidFill>
                <a:latin typeface="Montserrat Light"/>
                <a:sym typeface="Arial"/>
              </a:rPr>
              <a:t>eigene Prüfungsamt anrechnen 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zu lassen.</a:t>
            </a:r>
            <a:endParaRPr lang="de-DE" sz="1800" u="none" strike="noStrike" cap="none" dirty="0">
              <a:solidFill>
                <a:srgbClr val="000000"/>
              </a:solidFill>
              <a:latin typeface="Montserrat Light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E087CF4A-32E4-21D6-24FB-A42FB0C8DBA2}"/>
              </a:ext>
            </a:extLst>
          </p:cNvPr>
          <p:cNvSpPr txBox="1">
            <a:spLocks/>
          </p:cNvSpPr>
          <p:nvPr/>
        </p:nvSpPr>
        <p:spPr>
          <a:xfrm>
            <a:off x="8141299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r>
              <a:rPr lang="de-DE" b="1">
                <a:latin typeface="Montserrat"/>
              </a:rPr>
              <a:t>Preise &amp; weiterführende Programme</a:t>
            </a:r>
          </a:p>
          <a:p>
            <a:pPr>
              <a:spcAft>
                <a:spcPts val="0"/>
              </a:spcAft>
            </a:pPr>
            <a:r>
              <a:rPr lang="de-DE">
                <a:latin typeface="Montserrat Light"/>
              </a:rPr>
              <a:t>Gewinnt mit eurer Idee Preise von bis zu </a:t>
            </a:r>
            <a:r>
              <a:rPr lang="de-DE" b="1">
                <a:solidFill>
                  <a:schemeClr val="accent3"/>
                </a:solidFill>
                <a:latin typeface="Montserrat" pitchFamily="2" charset="77"/>
              </a:rPr>
              <a:t>1000€ </a:t>
            </a:r>
            <a:r>
              <a:rPr lang="de-DE">
                <a:latin typeface="Montserrat Light"/>
              </a:rPr>
              <a:t>und lernt die </a:t>
            </a:r>
            <a:r>
              <a:rPr lang="de-DE" err="1">
                <a:latin typeface="Montserrat Light"/>
              </a:rPr>
              <a:t>Ansprechpartner:innen</a:t>
            </a:r>
            <a:r>
              <a:rPr lang="de-DE">
                <a:latin typeface="Montserrat Light"/>
              </a:rPr>
              <a:t> </a:t>
            </a:r>
            <a:br>
              <a:rPr lang="de-DE">
                <a:latin typeface="Montserrat Light"/>
              </a:rPr>
            </a:br>
            <a:r>
              <a:rPr lang="de-DE">
                <a:latin typeface="Montserrat Light"/>
              </a:rPr>
              <a:t>von weiterführenden Programmen kennen.</a:t>
            </a:r>
            <a:endParaRPr lang="en-US">
              <a:latin typeface="Montserrat Light"/>
            </a:endParaRPr>
          </a:p>
          <a:p>
            <a:pPr>
              <a:spcAft>
                <a:spcPts val="0"/>
              </a:spcAft>
            </a:pPr>
            <a:endParaRPr lang="de-DE" sz="1000">
              <a:latin typeface="Montserrat Light"/>
            </a:endParaRPr>
          </a:p>
          <a:p>
            <a:endParaRPr lang="de-DE"/>
          </a:p>
          <a:p>
            <a:endParaRPr lang="de-DE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BAE18568-4805-2973-CE9E-C6EB653D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</p:spPr>
        <p:txBody>
          <a:bodyPr/>
          <a:lstStyle/>
          <a:p>
            <a:r>
              <a:rPr lang="de-DE"/>
              <a:t>Was habt ihr davon?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00C16ED-772D-563D-77C9-D98FAE997805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81A8C21-9420-F96D-C422-0C5C4F7F3CAA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9CEAB59-F547-4ED6-E3BE-5BFAF4751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79" y="2170003"/>
            <a:ext cx="334936" cy="4000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C77424B-DBCD-ED5B-E11D-03B88B75E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7101" y="2197914"/>
            <a:ext cx="406265" cy="34424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E160E00-6221-FEEC-DC34-804309B02789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8133F9C-E302-A316-D9A4-9A7FA46A66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9425" y="2170003"/>
            <a:ext cx="324678" cy="4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9876D-469F-2FD0-AF54-8F46A26208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lIns="0" tIns="0" rIns="0" bIns="0" anchor="t">
            <a:noAutofit/>
          </a:bodyPr>
          <a:lstStyle/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r>
              <a:rPr lang="de-DE" dirty="0">
                <a:latin typeface="Montserrat Light"/>
              </a:rPr>
              <a:t>Diese Präsentationsfolien dienen lediglich als Rahmen zur Unterstützung deiner Inhalte. </a:t>
            </a:r>
            <a:r>
              <a:rPr lang="de-DE" dirty="0"/>
              <a:t>Bitte </a:t>
            </a:r>
            <a:r>
              <a:rPr lang="de-DE" b="1" dirty="0">
                <a:latin typeface="Montserrat" pitchFamily="2" charset="77"/>
              </a:rPr>
              <a:t>lass dich nicht durch das Design einschränken </a:t>
            </a:r>
            <a:r>
              <a:rPr lang="de-DE" dirty="0"/>
              <a:t>– uns geht es in erster Linie darum, deine Idee zu verstehen und zu sehen, dass du diese gut durchdacht und validiert hast. Also macht gerne euer eigenes Ding draus! </a:t>
            </a:r>
          </a:p>
          <a:p>
            <a:endParaRPr lang="de-DE" dirty="0">
              <a:latin typeface="Montserrat Light"/>
            </a:endParaRPr>
          </a:p>
          <a:p>
            <a:r>
              <a:rPr lang="de-DE" b="1" dirty="0">
                <a:solidFill>
                  <a:schemeClr val="accent3"/>
                </a:solidFill>
                <a:latin typeface="Montserrat" pitchFamily="2" charset="77"/>
              </a:rPr>
              <a:t>Wichtig:</a:t>
            </a:r>
            <a:r>
              <a:rPr lang="de-DE" b="1" dirty="0">
                <a:latin typeface="Montserrat" pitchFamily="2" charset="77"/>
              </a:rPr>
              <a:t> </a:t>
            </a:r>
            <a:r>
              <a:rPr lang="de-DE" dirty="0">
                <a:latin typeface="Montserrat Light"/>
              </a:rPr>
              <a:t>Diese Folien sind ausschließlich für den Bewerbungsprozess gedacht und </a:t>
            </a:r>
            <a:r>
              <a:rPr lang="de-DE" b="1" dirty="0">
                <a:latin typeface="Montserrat" pitchFamily="2" charset="77"/>
              </a:rPr>
              <a:t>nicht für den finalen Pitch vorgesehen</a:t>
            </a:r>
            <a:r>
              <a:rPr lang="de-DE" dirty="0">
                <a:latin typeface="Montserrat Light"/>
              </a:rPr>
              <a:t>.</a:t>
            </a:r>
            <a:endParaRPr lang="de-DE" dirty="0"/>
          </a:p>
          <a:p>
            <a:endParaRPr lang="de-DE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94087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C7ED53-06EB-A041-4BFE-A7819186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66" y="0"/>
            <a:ext cx="6918554" cy="66552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5D57D5-3629-4E9B-FE5F-712B7BAB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Bewerbungstemplate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690F2-DBED-9F83-E081-BE68B5934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8F26A1-02A2-7CD0-B38B-3B136FE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75" y="3978414"/>
            <a:ext cx="1239173" cy="18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ED613-7C7E-C225-BD57-ED3DE35326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/>
              <a:t>Beschreibt eure Startup Idee. </a:t>
            </a:r>
          </a:p>
          <a:p>
            <a:pPr marL="342900" indent="-342900">
              <a:buFont typeface="+mj-lt"/>
              <a:buAutoNum type="arabicPeriod"/>
            </a:pPr>
            <a:endParaRPr lang="de-DE"/>
          </a:p>
          <a:p>
            <a:pPr marL="342900" indent="-342900">
              <a:buFont typeface="+mj-lt"/>
              <a:buAutoNum type="arabicPeriod"/>
            </a:pPr>
            <a:r>
              <a:rPr lang="de-DE">
                <a:solidFill>
                  <a:schemeClr val="accent3"/>
                </a:solidFill>
                <a:latin typeface="Montserrat Light"/>
              </a:rPr>
              <a:t>Optional: </a:t>
            </a:r>
            <a:r>
              <a:rPr lang="de-DE">
                <a:latin typeface="Montserrat Light"/>
              </a:rPr>
              <a:t>Fügt hier gerne euer Logo und Links zu eurer Website/Social-Media-Kanälen ein.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68751F-BC0E-AD5A-B562-691A8F9D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„Name eurer Startup Idee“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4A448-C206-CEA9-4035-C8B2D0781F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2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1FE28-4042-54B0-B44B-892FC602BE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>
                <a:latin typeface="Montserrat Light"/>
              </a:rPr>
              <a:t>Stellt euch vor: Welche Kompetenzen bringt ihr mit und welche Hochschule(n) vertretet ihr?</a:t>
            </a:r>
          </a:p>
          <a:p>
            <a:pPr marL="342900" indent="-342900">
              <a:buAutoNum type="arabicPeriod"/>
            </a:pPr>
            <a:endParaRPr lang="de-DE"/>
          </a:p>
          <a:p>
            <a:pPr marL="342900" indent="-342900">
              <a:buFont typeface="+mj-lt"/>
              <a:buAutoNum type="arabicPeriod"/>
            </a:pPr>
            <a:r>
              <a:rPr lang="de-DE">
                <a:solidFill>
                  <a:schemeClr val="accent3"/>
                </a:solidFill>
                <a:latin typeface="Montserrat Light"/>
              </a:rPr>
              <a:t>Optional: </a:t>
            </a:r>
            <a:r>
              <a:rPr lang="de-DE">
                <a:latin typeface="Montserrat Light"/>
              </a:rPr>
              <a:t>Fügt gerne ein Foto von euch ein.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66C057-5193-B06B-CF07-8DAC32A5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Team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5F88E-5A32-A29E-44A7-C7CF7685E8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80877"/>
      </p:ext>
    </p:extLst>
  </p:cSld>
  <p:clrMapOvr>
    <a:masterClrMapping/>
  </p:clrMapOvr>
</p:sld>
</file>

<file path=ppt/theme/theme1.xml><?xml version="1.0" encoding="utf-8"?>
<a:theme xmlns:a="http://schemas.openxmlformats.org/drawingml/2006/main" name="Dachmarke Folien">
  <a:themeElements>
    <a:clrScheme name="GM-Farben">
      <a:dk1>
        <a:srgbClr val="000000"/>
      </a:dk1>
      <a:lt1>
        <a:srgbClr val="FFFFFF"/>
      </a:lt1>
      <a:dk2>
        <a:srgbClr val="424242"/>
      </a:dk2>
      <a:lt2>
        <a:srgbClr val="F6F3F0"/>
      </a:lt2>
      <a:accent1>
        <a:srgbClr val="FFD500"/>
      </a:accent1>
      <a:accent2>
        <a:srgbClr val="EE712F"/>
      </a:accent2>
      <a:accent3>
        <a:srgbClr val="E3368C"/>
      </a:accent3>
      <a:accent4>
        <a:srgbClr val="694998"/>
      </a:accent4>
      <a:accent5>
        <a:srgbClr val="1E1E80"/>
      </a:accent5>
      <a:accent6>
        <a:srgbClr val="F6F3F0"/>
      </a:accent6>
      <a:hlink>
        <a:srgbClr val="E3368C"/>
      </a:hlink>
      <a:folHlink>
        <a:srgbClr val="BE2D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68C"/>
        </a:solidFill>
        <a:ln>
          <a:noFill/>
        </a:ln>
      </a:spPr>
      <a:bodyPr lIns="180000" tIns="0" rIns="180000" bIns="0" rtlCol="0" anchor="ctr"/>
      <a:lstStyle>
        <a:defPPr algn="l">
          <a:defRPr sz="1400" b="1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EA34A560-6572-2947-A7E4-3E48E65B4040}" vid="{04E1247F-65D3-C849-B029-B9C3B4AEE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7" ma:contentTypeDescription="Ein neues Dokument erstellen." ma:contentTypeScope="" ma:versionID="880977535e181c45a109b8884d9335e6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df385187b1c82f2223d1fbf3918d5794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B23FB-561B-4ABE-8B8F-0D8782BDA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1DA409-CDA8-4F9E-82C5-DFCC26EC1D67}">
  <ds:schemaRefs>
    <ds:schemaRef ds:uri="fffbc023-09e2-48bf-8107-b850806e655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908d144-1819-418a-8c39-83217636e258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675F372-432B-4E73-B3D0-54D17F56CE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Dachmarke Folien</Template>
  <TotalTime>0</TotalTime>
  <Words>811</Words>
  <Application>Microsoft Macintosh PowerPoint</Application>
  <PresentationFormat>Breitbild</PresentationFormat>
  <Paragraphs>186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Montserrat</vt:lpstr>
      <vt:lpstr>Montserrat ExtraBold</vt:lpstr>
      <vt:lpstr>Montserrat Light</vt:lpstr>
      <vt:lpstr>Dachmarke Folien</vt:lpstr>
      <vt:lpstr>Bewerbung</vt:lpstr>
      <vt:lpstr>Wie läuft die Bewerbung ab?</vt:lpstr>
      <vt:lpstr>Bewertungskriterien</vt:lpstr>
      <vt:lpstr>Bewertungskriterien</vt:lpstr>
      <vt:lpstr>Was habt ihr davon?</vt:lpstr>
      <vt:lpstr>PowerPoint-Präsentation</vt:lpstr>
      <vt:lpstr>Bewerbungstemplate</vt:lpstr>
      <vt:lpstr>„Name eurer Startup Idee“</vt:lpstr>
      <vt:lpstr>Team</vt:lpstr>
      <vt:lpstr>Challenge 1: Problem Solution Fit</vt:lpstr>
      <vt:lpstr>Challenge 2: Product Market Fit</vt:lpstr>
      <vt:lpstr>Challenge 3: Markt</vt:lpstr>
      <vt:lpstr>Alternative: TAM-SAM-SOM Modell</vt:lpstr>
      <vt:lpstr>Challenge 4: Traction</vt:lpstr>
      <vt:lpstr>Alternative: Traction Scoreboard</vt:lpstr>
      <vt:lpstr>Challenge 5: Business Model Fit</vt:lpstr>
      <vt:lpstr>Alternative: Sustainable Business Model Canvas</vt:lpstr>
      <vt:lpstr>Add-on: Impact Canvas</vt:lpstr>
      <vt:lpstr>Anhang 1</vt:lpstr>
      <vt:lpstr>Anhang 2</vt:lpstr>
      <vt:lpstr>Anhang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Schimpgen</dc:creator>
  <cp:lastModifiedBy>Sophia Schimpgen</cp:lastModifiedBy>
  <cp:revision>6</cp:revision>
  <dcterms:created xsi:type="dcterms:W3CDTF">2025-03-07T09:23:48Z</dcterms:created>
  <dcterms:modified xsi:type="dcterms:W3CDTF">2025-12-01T10:57:17Z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MediaServiceImageTags">
    <vt:lpwstr/>
  </property>
</Properties>
</file>