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66" r:id="rId7"/>
    <p:sldId id="287" r:id="rId8"/>
    <p:sldId id="267" r:id="rId9"/>
    <p:sldId id="28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15E60F-7CDE-90C3-8553-A9F1FDBCB6CC}" name="Sabine Watke" initials="SW" userId="S::sabine.watke@gruendermotor.io::d8274f6a-e6ec-4757-a44b-c88a19654fdb" providerId="AD"/>
  <p188:author id="{B2428314-27F6-FB1E-A5A6-89FD2FDBA4B2}" name="June Nardiello" initials="JN" userId="S::june.nardiello@gruendermotor.io::236bd3c8-d222-46b7-b8be-c3556f3c4718" providerId="AD"/>
  <p188:author id="{68267D23-43A2-8DC4-BAFD-73623CD0773F}" name="Annalena Ruoff" initials="AR" userId="S::annalena.ruoff@gruendermotor.io::e8c81b0e-78cf-405e-9aa3-95b0354752f7" providerId="AD"/>
  <p188:author id="{847A183D-9B90-EBB9-D960-113D3B546214}" name="Hannah Boltze" initials="HB" userId="S::hannah.boltze@gruendermotor.io::63e112bd-856f-4ed3-85af-2e160b0fb645" providerId="AD"/>
  <p188:author id="{C98B4B4B-A1AD-F406-4F20-875BF3775507}" name="Mara Brune" initials="MB" userId="S::mara.brune@join-nxtgn.com::59945c72-8fe6-40f2-aa97-4fbf33ee26e3" providerId="AD"/>
  <p188:author id="{D730E782-82D3-6C76-723D-F8CBA6F4BED6}" name="Patrick Nennewitz" initials="PN" userId="S::patrick.nennewitz@gruendermotor.io::cd162ee7-6f6a-49b7-afd5-4a0dc1ad4878" providerId="AD"/>
  <p188:author id="{A3C8AC93-A927-4F99-FA60-0CF569B6E98D}" name="sabine watke" initials="" userId="S::sabine.watke@bwstaff.de::4ae811b9-5d27-4b32-8f3f-3f984c5a1aa6" providerId="AD"/>
  <p188:author id="{93FFE59C-67B2-B2AC-29A9-225E7935852B}" name="Aziza Lichtner" initials="AL" userId="S::aziza.lichtner@student.hu.nl::d2ecc5c0-c86d-41e9-908a-75efec41c59f" providerId="AD"/>
  <p188:author id="{A81830AE-6E7A-1BEA-4A30-1A6D690D738F}" name="Sophia Schimpgen" initials="" userId="S::sophia.schimpgen@join-nxtgn.com::66565eda-d7d7-41c9-ac59-6f25810cb9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Boltze" initials="HB" lastIdx="11" clrIdx="0">
    <p:extLst>
      <p:ext uri="{19B8F6BF-5375-455C-9EA6-DF929625EA0E}">
        <p15:presenceInfo xmlns:p15="http://schemas.microsoft.com/office/powerpoint/2012/main" userId="S-1-5-21-3974561217-3146559739-252915747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C8C"/>
    <a:srgbClr val="EE712F"/>
    <a:srgbClr val="7C540E"/>
    <a:srgbClr val="DBA700"/>
    <a:srgbClr val="BFA000"/>
    <a:srgbClr val="694998"/>
    <a:srgbClr val="D87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/>
    <p:restoredTop sz="94830"/>
  </p:normalViewPr>
  <p:slideViewPr>
    <p:cSldViewPr snapToGrid="0">
      <p:cViewPr varScale="1">
        <p:scale>
          <a:sx n="121" d="100"/>
          <a:sy n="121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Schimpgen" userId="S::sophia.schimpgen@join-nxtgn.com::66565eda-d7d7-41c9-ac59-6f25810cb95d" providerId="AD" clId="Web-{2D63C51C-8369-B93A-7034-153E471A803A}"/>
    <pc:docChg chg="modSld">
      <pc:chgData name="Sophia Schimpgen" userId="S::sophia.schimpgen@join-nxtgn.com::66565eda-d7d7-41c9-ac59-6f25810cb95d" providerId="AD" clId="Web-{2D63C51C-8369-B93A-7034-153E471A803A}" dt="2025-05-19T14:25:47.017" v="28" actId="20577"/>
      <pc:docMkLst>
        <pc:docMk/>
      </pc:docMkLst>
      <pc:sldChg chg="modSp">
        <pc:chgData name="Sophia Schimpgen" userId="S::sophia.schimpgen@join-nxtgn.com::66565eda-d7d7-41c9-ac59-6f25810cb95d" providerId="AD" clId="Web-{2D63C51C-8369-B93A-7034-153E471A803A}" dt="2025-05-19T14:25:47.017" v="28" actId="20577"/>
        <pc:sldMkLst>
          <pc:docMk/>
          <pc:sldMk cId="517610382" sldId="283"/>
        </pc:sldMkLst>
        <pc:spChg chg="mod">
          <ac:chgData name="Sophia Schimpgen" userId="S::sophia.schimpgen@join-nxtgn.com::66565eda-d7d7-41c9-ac59-6f25810cb95d" providerId="AD" clId="Web-{2D63C51C-8369-B93A-7034-153E471A803A}" dt="2025-05-19T14:25:47.017" v="28" actId="20577"/>
          <ac:spMkLst>
            <pc:docMk/>
            <pc:sldMk cId="517610382" sldId="283"/>
            <ac:spMk id="3" creationId="{B4363736-B575-EBA3-D3CD-B36DE9C989EC}"/>
          </ac:spMkLst>
        </pc:spChg>
      </pc:sldChg>
    </pc:docChg>
  </pc:docChgLst>
  <pc:docChgLst>
    <pc:chgData name="Sophia Schimpgen" userId="66565eda-d7d7-41c9-ac59-6f25810cb95d" providerId="ADAL" clId="{5DEAD5DE-1F2A-DE4B-9B73-71BB5A451A9F}"/>
    <pc:docChg chg="undo custSel addSld delSld modSld">
      <pc:chgData name="Sophia Schimpgen" userId="66565eda-d7d7-41c9-ac59-6f25810cb95d" providerId="ADAL" clId="{5DEAD5DE-1F2A-DE4B-9B73-71BB5A451A9F}" dt="2025-05-26T13:16:31.864" v="111" actId="20577"/>
      <pc:docMkLst>
        <pc:docMk/>
      </pc:docMkLst>
      <pc:sldChg chg="addSp modSp">
        <pc:chgData name="Sophia Schimpgen" userId="66565eda-d7d7-41c9-ac59-6f25810cb95d" providerId="ADAL" clId="{5DEAD5DE-1F2A-DE4B-9B73-71BB5A451A9F}" dt="2025-05-19T14:38:09.176" v="0"/>
        <pc:sldMkLst>
          <pc:docMk/>
          <pc:sldMk cId="2679996318" sldId="256"/>
        </pc:sldMkLst>
      </pc:sldChg>
      <pc:sldChg chg="modSp mod">
        <pc:chgData name="Sophia Schimpgen" userId="66565eda-d7d7-41c9-ac59-6f25810cb95d" providerId="ADAL" clId="{5DEAD5DE-1F2A-DE4B-9B73-71BB5A451A9F}" dt="2025-05-26T13:08:46.644" v="34" actId="6549"/>
        <pc:sldMkLst>
          <pc:docMk/>
          <pc:sldMk cId="2347657412" sldId="257"/>
        </pc:sldMkLst>
        <pc:spChg chg="mod">
          <ac:chgData name="Sophia Schimpgen" userId="66565eda-d7d7-41c9-ac59-6f25810cb95d" providerId="ADAL" clId="{5DEAD5DE-1F2A-DE4B-9B73-71BB5A451A9F}" dt="2025-05-26T13:07:58.135" v="12" actId="20577"/>
          <ac:spMkLst>
            <pc:docMk/>
            <pc:sldMk cId="2347657412" sldId="257"/>
            <ac:spMk id="2" creationId="{1B626C33-790C-4BEF-CE59-27AB0EDB0C1F}"/>
          </ac:spMkLst>
        </pc:spChg>
        <pc:spChg chg="mod">
          <ac:chgData name="Sophia Schimpgen" userId="66565eda-d7d7-41c9-ac59-6f25810cb95d" providerId="ADAL" clId="{5DEAD5DE-1F2A-DE4B-9B73-71BB5A451A9F}" dt="2025-05-26T13:08:46.644" v="34" actId="6549"/>
          <ac:spMkLst>
            <pc:docMk/>
            <pc:sldMk cId="2347657412" sldId="257"/>
            <ac:spMk id="4" creationId="{40233CC7-62F2-9B0B-489E-F03AA1FBCF56}"/>
          </ac:spMkLst>
        </pc:spChg>
      </pc:sldChg>
      <pc:sldChg chg="modSp add mod">
        <pc:chgData name="Sophia Schimpgen" userId="66565eda-d7d7-41c9-ac59-6f25810cb95d" providerId="ADAL" clId="{5DEAD5DE-1F2A-DE4B-9B73-71BB5A451A9F}" dt="2025-05-26T13:10:20.336" v="53" actId="20577"/>
        <pc:sldMkLst>
          <pc:docMk/>
          <pc:sldMk cId="3269174834" sldId="266"/>
        </pc:sldMkLst>
        <pc:spChg chg="mod">
          <ac:chgData name="Sophia Schimpgen" userId="66565eda-d7d7-41c9-ac59-6f25810cb95d" providerId="ADAL" clId="{5DEAD5DE-1F2A-DE4B-9B73-71BB5A451A9F}" dt="2025-05-26T13:10:20.336" v="53" actId="20577"/>
          <ac:spMkLst>
            <pc:docMk/>
            <pc:sldMk cId="3269174834" sldId="266"/>
            <ac:spMk id="7" creationId="{CBBBD6D4-A6B5-EF98-E15E-4F0551152A11}"/>
          </ac:spMkLst>
        </pc:spChg>
      </pc:sldChg>
      <pc:sldChg chg="modSp mod">
        <pc:chgData name="Sophia Schimpgen" userId="66565eda-d7d7-41c9-ac59-6f25810cb95d" providerId="ADAL" clId="{5DEAD5DE-1F2A-DE4B-9B73-71BB5A451A9F}" dt="2025-05-26T13:14:00.560" v="104" actId="2711"/>
        <pc:sldMkLst>
          <pc:docMk/>
          <pc:sldMk cId="1828252871" sldId="267"/>
        </pc:sldMkLst>
        <pc:spChg chg="mod">
          <ac:chgData name="Sophia Schimpgen" userId="66565eda-d7d7-41c9-ac59-6f25810cb95d" providerId="ADAL" clId="{5DEAD5DE-1F2A-DE4B-9B73-71BB5A451A9F}" dt="2025-05-26T13:13:46.589" v="103" actId="20577"/>
          <ac:spMkLst>
            <pc:docMk/>
            <pc:sldMk cId="1828252871" sldId="267"/>
            <ac:spMk id="19" creationId="{A807B173-6C25-5EC9-331E-8CA5E655766C}"/>
          </ac:spMkLst>
        </pc:spChg>
        <pc:spChg chg="mod">
          <ac:chgData name="Sophia Schimpgen" userId="66565eda-d7d7-41c9-ac59-6f25810cb95d" providerId="ADAL" clId="{5DEAD5DE-1F2A-DE4B-9B73-71BB5A451A9F}" dt="2025-05-26T13:14:00.560" v="104" actId="2711"/>
          <ac:spMkLst>
            <pc:docMk/>
            <pc:sldMk cId="1828252871" sldId="267"/>
            <ac:spMk id="20" creationId="{E087CF4A-32E4-21D6-24FB-A42FB0C8DBA2}"/>
          </ac:spMkLst>
        </pc:spChg>
      </pc:sldChg>
      <pc:sldChg chg="modSp mod">
        <pc:chgData name="Sophia Schimpgen" userId="66565eda-d7d7-41c9-ac59-6f25810cb95d" providerId="ADAL" clId="{5DEAD5DE-1F2A-DE4B-9B73-71BB5A451A9F}" dt="2025-05-26T13:15:42.716" v="109" actId="20577"/>
        <pc:sldMkLst>
          <pc:docMk/>
          <pc:sldMk cId="852980877" sldId="270"/>
        </pc:sldMkLst>
        <pc:spChg chg="mod">
          <ac:chgData name="Sophia Schimpgen" userId="66565eda-d7d7-41c9-ac59-6f25810cb95d" providerId="ADAL" clId="{5DEAD5DE-1F2A-DE4B-9B73-71BB5A451A9F}" dt="2025-05-26T13:15:42.716" v="109" actId="20577"/>
          <ac:spMkLst>
            <pc:docMk/>
            <pc:sldMk cId="852980877" sldId="270"/>
            <ac:spMk id="3" creationId="{8EF1FE28-4042-54B0-B44B-892FC602BEBE}"/>
          </ac:spMkLst>
        </pc:spChg>
      </pc:sldChg>
      <pc:sldChg chg="modSp mod">
        <pc:chgData name="Sophia Schimpgen" userId="66565eda-d7d7-41c9-ac59-6f25810cb95d" providerId="ADAL" clId="{5DEAD5DE-1F2A-DE4B-9B73-71BB5A451A9F}" dt="2025-05-26T13:16:31.864" v="111" actId="20577"/>
        <pc:sldMkLst>
          <pc:docMk/>
          <pc:sldMk cId="3500518896" sldId="276"/>
        </pc:sldMkLst>
        <pc:spChg chg="mod">
          <ac:chgData name="Sophia Schimpgen" userId="66565eda-d7d7-41c9-ac59-6f25810cb95d" providerId="ADAL" clId="{5DEAD5DE-1F2A-DE4B-9B73-71BB5A451A9F}" dt="2025-05-26T13:16:31.864" v="111" actId="20577"/>
          <ac:spMkLst>
            <pc:docMk/>
            <pc:sldMk cId="3500518896" sldId="276"/>
            <ac:spMk id="4" creationId="{DADBC964-15A0-604D-AFA3-B24898536060}"/>
          </ac:spMkLst>
        </pc:spChg>
      </pc:sldChg>
      <pc:sldChg chg="del">
        <pc:chgData name="Sophia Schimpgen" userId="66565eda-d7d7-41c9-ac59-6f25810cb95d" providerId="ADAL" clId="{5DEAD5DE-1F2A-DE4B-9B73-71BB5A451A9F}" dt="2025-05-26T13:13:11.059" v="94" actId="2696"/>
        <pc:sldMkLst>
          <pc:docMk/>
          <pc:sldMk cId="3344777943" sldId="282"/>
        </pc:sldMkLst>
      </pc:sldChg>
      <pc:sldChg chg="addSp delSp modSp mod modClrScheme chgLayout">
        <pc:chgData name="Sophia Schimpgen" userId="66565eda-d7d7-41c9-ac59-6f25810cb95d" providerId="ADAL" clId="{5DEAD5DE-1F2A-DE4B-9B73-71BB5A451A9F}" dt="2025-05-26T13:15:12.531" v="107" actId="20577"/>
        <pc:sldMkLst>
          <pc:docMk/>
          <pc:sldMk cId="517610382" sldId="283"/>
        </pc:sldMkLst>
        <pc:spChg chg="mod ord">
          <ac:chgData name="Sophia Schimpgen" userId="66565eda-d7d7-41c9-ac59-6f25810cb95d" providerId="ADAL" clId="{5DEAD5DE-1F2A-DE4B-9B73-71BB5A451A9F}" dt="2025-05-26T13:15:12.531" v="107" actId="20577"/>
          <ac:spMkLst>
            <pc:docMk/>
            <pc:sldMk cId="517610382" sldId="283"/>
            <ac:spMk id="3" creationId="{B4363736-B575-EBA3-D3CD-B36DE9C989EC}"/>
          </ac:spMkLst>
        </pc:spChg>
        <pc:spChg chg="mod ord">
          <ac:chgData name="Sophia Schimpgen" userId="66565eda-d7d7-41c9-ac59-6f25810cb95d" providerId="ADAL" clId="{5DEAD5DE-1F2A-DE4B-9B73-71BB5A451A9F}" dt="2025-05-20T07:09:39.284" v="4" actId="700"/>
          <ac:spMkLst>
            <pc:docMk/>
            <pc:sldMk cId="517610382" sldId="283"/>
            <ac:spMk id="5" creationId="{A12BE4F5-59D7-10D0-BCF4-67BE4A92EDA2}"/>
          </ac:spMkLst>
        </pc:spChg>
      </pc:sldChg>
      <pc:sldChg chg="del">
        <pc:chgData name="Sophia Schimpgen" userId="66565eda-d7d7-41c9-ac59-6f25810cb95d" providerId="ADAL" clId="{5DEAD5DE-1F2A-DE4B-9B73-71BB5A451A9F}" dt="2025-05-26T13:07:50.007" v="10" actId="2696"/>
        <pc:sldMkLst>
          <pc:docMk/>
          <pc:sldMk cId="2772185828" sldId="284"/>
        </pc:sldMkLst>
      </pc:sldChg>
      <pc:sldChg chg="modSp add mod">
        <pc:chgData name="Sophia Schimpgen" userId="66565eda-d7d7-41c9-ac59-6f25810cb95d" providerId="ADAL" clId="{5DEAD5DE-1F2A-DE4B-9B73-71BB5A451A9F}" dt="2025-05-26T13:12:50.397" v="93" actId="20577"/>
        <pc:sldMkLst>
          <pc:docMk/>
          <pc:sldMk cId="1115789947" sldId="287"/>
        </pc:sldMkLst>
        <pc:spChg chg="mod">
          <ac:chgData name="Sophia Schimpgen" userId="66565eda-d7d7-41c9-ac59-6f25810cb95d" providerId="ADAL" clId="{5DEAD5DE-1F2A-DE4B-9B73-71BB5A451A9F}" dt="2025-05-26T13:12:50.397" v="93" actId="20577"/>
          <ac:spMkLst>
            <pc:docMk/>
            <pc:sldMk cId="1115789947" sldId="287"/>
            <ac:spMk id="7" creationId="{8ADEB5E4-985F-DE0B-A9D3-DB4FD67A58F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0CC9276-7E10-5542-5D5B-EA26CFDE19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2E4BA3-85DC-3EED-564D-1461B4498B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51D22-43C4-C24C-81FD-052575381FE7}" type="datetimeFigureOut">
              <a:rPr lang="de-DE" smtClean="0"/>
              <a:t>01.06.26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0C7CA8-A2CC-7F56-7958-9FE0C9EE0F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B4FD13-A80C-F53C-FE69-B1D805A7B0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6FC23-1015-F447-9DAE-70A93A2499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91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5F662-5A36-A249-A613-DF17C88D360A}" type="datetimeFigureOut">
              <a:rPr lang="de-DE" smtClean="0"/>
              <a:t>01.06.26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3996A-654C-9B49-937D-F26E43883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53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FE0237D7-2DC5-8ACE-0448-4828BA5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F12DE53-F4A8-7465-3E03-F24BDFE7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18C876-6D81-D65F-946B-73D82173313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3E9A43-9E03-D1FB-17D2-11E2DCDBF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8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7"/>
            <a:ext cx="543265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3663" y="1773237"/>
            <a:ext cx="54324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8089E0F-2B30-A8B7-912F-B248DA0BE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699" y="4292539"/>
            <a:ext cx="543265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690AB358-02CE-61A3-F335-F2B78EE8BB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3663" y="4292539"/>
            <a:ext cx="54324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68E4130E-FEC4-9A35-E4A1-DD2F7A90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7D5D69C-0C29-5A45-E14D-F5B05CF202B2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01550F-0552-E8FE-F8A9-DEB27725D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4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02C6734-DCB0-C283-D6E4-B03C28B0F4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699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5A19C-B0A4-C813-38D3-14721E00E0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1301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C9109CB5-D122-0F52-7428-BA0ECEB7A8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2000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FB1DC6DC-7EC0-6F36-0107-B42ABCA1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660AC4D-772F-F2A2-0969-A4F64F6AF303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D81413-007F-BBD2-FF2D-5AF24328D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46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1EE7452-292B-09DB-30AE-8A63776B1A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699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04103EA-3D37-67DA-80F0-B9207552AC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753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299A285-601A-46B1-D05F-49151532A6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247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EC64095-584E-08C4-7368-B2AA0004C8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13301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4E65E84E-FAA7-AC19-DF44-9A82BBAF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0CB5C5D-23E2-AEDA-4F94-FDA73100540A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C4C1BF-67F8-1D82-4701-7D3C92ACF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8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Boxen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5B3431-6111-1E14-769B-F1EF9CEB6E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288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E0957FB2-15D8-A1EB-1CC0-934934CD09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32000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E76E153-A24E-EDC0-5A93-E404D71B4D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41301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50A06E5E-5923-642D-5EF1-78F65CCB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EA3FF57-853F-C85B-9BE0-17B1A41533D5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FAEAC8-B2E8-F0F7-BA1F-D25F998AD2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9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Boxen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Bildplatzhalter 2">
            <a:extLst>
              <a:ext uri="{FF2B5EF4-FFF2-40B4-BE49-F238E27FC236}">
                <a16:creationId xmlns:a16="http://schemas.microsoft.com/office/drawing/2014/main" id="{E3BCC30A-F537-749A-05FE-35943B10F6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2288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52EABF0-95F0-F9B2-8AA5-A9373EC88D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87247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147D376D-0134-F0C8-C925-44B8BB02C9F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8753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F547AAE8-669A-AE50-1FD2-3EFCFCE5C09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06101" y="1776119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Fußzeilenplatzhalter 1">
            <a:extLst>
              <a:ext uri="{FF2B5EF4-FFF2-40B4-BE49-F238E27FC236}">
                <a16:creationId xmlns:a16="http://schemas.microsoft.com/office/drawing/2014/main" id="{AEB57FF0-76D0-FAA5-824C-DE9125C9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969FCF1-1B4A-B192-878E-02DF5B17899F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EDC831-FC5D-AB59-0904-598C6A288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7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FE0237D7-2DC5-8ACE-0448-4828BA5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12023BF-044E-287A-6290-7AEDBFB687C0}"/>
              </a:ext>
            </a:extLst>
          </p:cNvPr>
          <p:cNvSpPr/>
          <p:nvPr userDrawn="1"/>
        </p:nvSpPr>
        <p:spPr>
          <a:xfrm>
            <a:off x="522288" y="1773238"/>
            <a:ext cx="11153775" cy="4751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0" rtlCol="0" anchor="ctr"/>
          <a:lstStyle/>
          <a:p>
            <a:pPr algn="l"/>
            <a:endParaRPr lang="de-DE" sz="1400" b="1">
              <a:latin typeface="Montserrat" pitchFamily="2" charset="77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373D0C-7D04-209E-3C39-89B55AAAF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8638" y="3039362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5EE985-E4AA-ADFA-0404-F1482C365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8587" y="3378716"/>
            <a:ext cx="5188888" cy="80021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B6A48AB-F4D8-E4A0-5506-FF145D2F71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270" y="2088442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1EA3FC9-84D9-86FD-9F50-AD3AA8575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219" y="2427796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/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9A0958A-FD56-D43D-BECF-79211F0143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270" y="4301221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EB689720-F64A-2B8C-5C29-EE3B84B90C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219" y="4640575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/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6B95C630-3E2C-350E-327F-FCC666EC62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8638" y="5257906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1306D122-0232-B8F2-B38A-B4B30134C8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8587" y="5597260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1FD8919-2F4C-76BD-EC2A-483E5F74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CEF2464-9736-E36D-8615-5FE48C5DE6F8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1F341E-05CB-3735-1D40-5FA4671A9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6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1E90BAE9-6EDF-B9D2-019D-658D518B1E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5937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2E3F5AC3-64F7-CCD3-D931-BA90A67B76B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06101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C042CEFE-5466-9486-4FA1-1CF1DB98280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8753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AA3AD5C-9A33-833A-2307-4F4A005C749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87247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8CF5C591-C6F5-D855-68A3-326E975B3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339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0D12C0D0-BF51-CA60-359B-680F0A3F83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30C5ADD2-4A16-6718-65A3-EF65615919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87247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3627C5B1-57B0-26B6-334A-04D64DB49D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87196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AD40BD30-24CB-B75F-A3C5-7C100501DA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48804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5A6CEFEA-FB4E-7C27-5BBF-41447618E36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48753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064D3B05-CCEC-7DAF-C1AE-2DDAB127DE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06101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04E85DBD-E4CF-2D2D-32C9-EEC40BCD8C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06050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DA37AFB6-5874-9072-372F-B52D6DDF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31F11C9-DF69-4DE5-4929-50CFBD37529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8D8C05-AFD6-DD51-A962-E25491BB7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25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C7B357C-6E26-D2D1-2883-506884E7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579350"/>
            <a:ext cx="11147425" cy="1107996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2EF0D6-B011-D909-A9B4-C67F5EDEE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1107996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FontTx/>
              <a:buNone/>
              <a:defRPr sz="6600" b="1" i="0">
                <a:ln w="9525">
                  <a:solidFill>
                    <a:schemeClr val="bg1"/>
                  </a:solidFill>
                </a:ln>
                <a:noFill/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EE164C-21DE-1D70-FA03-69BDE9ADA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2788" y="338400"/>
            <a:ext cx="785814" cy="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50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C7B357C-6E26-D2D1-2883-506884E7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579350"/>
            <a:ext cx="11147425" cy="2123658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2EF0D6-B011-D909-A9B4-C67F5EDEE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2123658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FontTx/>
              <a:buNone/>
              <a:defRPr sz="6600" b="1" i="0">
                <a:ln w="9525">
                  <a:solidFill>
                    <a:schemeClr val="tx1"/>
                  </a:solidFill>
                </a:ln>
                <a:noFill/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624235-11DB-327C-2584-0367E98B0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13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EAB450E8-B07C-5B05-7E62-F28B2B0A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9" y="3891000"/>
            <a:ext cx="5567362" cy="1077218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53CF48-0A13-B606-FBE5-34F9D24E2E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4544888"/>
            <a:ext cx="5567362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 descr="Ein Bild, das Karte, Blume enthält.&#10;&#10;Automatisch generierte Beschreibung">
            <a:extLst>
              <a:ext uri="{FF2B5EF4-FFF2-40B4-BE49-F238E27FC236}">
                <a16:creationId xmlns:a16="http://schemas.microsoft.com/office/drawing/2014/main" id="{DE50F8E7-8233-B2BE-DC6E-8716FD7A1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86" r="19547"/>
          <a:stretch/>
        </p:blipFill>
        <p:spPr>
          <a:xfrm>
            <a:off x="5468472" y="0"/>
            <a:ext cx="6723528" cy="63984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AA42087-7B4D-7B2D-27DE-06D51A2E8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6" y="582476"/>
            <a:ext cx="1557034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9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1D1F3C13-58B4-E218-B8D1-F7023C3AA3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2288" y="1773238"/>
            <a:ext cx="11153775" cy="4751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6FCF37A0-6190-00F6-E201-E481F7CA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48C4BF8-9996-1260-510B-838C4B06B1D2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C8D42D5-1A11-1BB8-6365-68A304A0CB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8FE6ED-5AB2-15EE-BC59-C6ABEEDAB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8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547EB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chmarke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arbigkeit, Screenshot, lila, Flieder enthält.&#10;&#10;Automatisch generierte Beschreibung">
            <a:extLst>
              <a:ext uri="{FF2B5EF4-FFF2-40B4-BE49-F238E27FC236}">
                <a16:creationId xmlns:a16="http://schemas.microsoft.com/office/drawing/2014/main" id="{A98FC2FF-3F30-F017-26D5-29A70C6D21C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21360000">
            <a:off x="-266400" y="-460800"/>
            <a:ext cx="12942000" cy="4399200"/>
          </a:xfrm>
          <a:prstGeom prst="rect">
            <a:avLst/>
          </a:prstGeom>
        </p:spPr>
      </p:pic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A27C2F-98D1-A1FE-D0B6-538E9C2A0E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8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ups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C97DCF-3817-77CC-32F0-BA916B97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23" y="0"/>
            <a:ext cx="12199223" cy="439976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B06AF2A-26DC-B93E-6050-081666E18E58}"/>
              </a:ext>
            </a:extLst>
          </p:cNvPr>
          <p:cNvSpPr/>
          <p:nvPr userDrawn="1"/>
        </p:nvSpPr>
        <p:spPr>
          <a:xfrm rot="-240000">
            <a:off x="-230693" y="3834098"/>
            <a:ext cx="12621017" cy="1145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Startup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13E454-A0BB-ACB9-8B16-2EFB79D89F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9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ssenschaft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A77D92C-A0A7-6919-0662-3F4F4C8A7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23" y="0"/>
            <a:ext cx="12199223" cy="439976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89EA63D-C837-DD76-A16C-A95C0C947757}"/>
              </a:ext>
            </a:extLst>
          </p:cNvPr>
          <p:cNvSpPr/>
          <p:nvPr userDrawn="1"/>
        </p:nvSpPr>
        <p:spPr>
          <a:xfrm rot="-240000">
            <a:off x="-233433" y="3834194"/>
            <a:ext cx="12621017" cy="106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Wissenschaft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A1148D-4278-97EB-AFE0-80A761FC20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41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tschaft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794C134-F869-655E-B491-409C23704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" y="-5210"/>
            <a:ext cx="12199223" cy="439976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75439D4-9406-C504-0FDD-EBAE80C6491D}"/>
              </a:ext>
            </a:extLst>
          </p:cNvPr>
          <p:cNvSpPr/>
          <p:nvPr userDrawn="1"/>
        </p:nvSpPr>
        <p:spPr>
          <a:xfrm rot="-240000">
            <a:off x="-350639" y="3838288"/>
            <a:ext cx="12735596" cy="98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Wirtschaft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80E613-CF42-B796-6FA1-77FA9F7C2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teilung: Text + HG-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8;p13">
            <a:extLst>
              <a:ext uri="{FF2B5EF4-FFF2-40B4-BE49-F238E27FC236}">
                <a16:creationId xmlns:a16="http://schemas.microsoft.com/office/drawing/2014/main" id="{A53B20CA-B2BE-3740-E800-3FE2DCE13536}"/>
              </a:ext>
            </a:extLst>
          </p:cNvPr>
          <p:cNvSpPr/>
          <p:nvPr userDrawn="1"/>
        </p:nvSpPr>
        <p:spPr>
          <a:xfrm>
            <a:off x="6598941" y="0"/>
            <a:ext cx="5593060" cy="6858000"/>
          </a:xfrm>
          <a:prstGeom prst="roundRect">
            <a:avLst>
              <a:gd name="adj" fmla="val 0"/>
            </a:avLst>
          </a:prstGeom>
          <a:solidFill>
            <a:srgbClr val="F6F4F0"/>
          </a:solidFill>
          <a:ln w="508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itchFamily="2" charset="0"/>
              <a:cs typeface="Arial"/>
              <a:sym typeface="Arial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E69640A-8CA6-E9AF-53D4-113812EE8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1773237"/>
            <a:ext cx="5587122" cy="47465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6F904DDD-DD1E-EB9E-853F-E3DE19C2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50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CE84B5-E270-1A3E-C4DC-822902547EA8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23041C2C-2A1B-0010-A24A-8AA791F47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55871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ED71FAA1-1216-E8AD-B6C6-C23E5BC9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B0341EC-578C-E8D9-250C-B9B878C95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teilung: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1B5E260-6FED-6944-9222-31406D021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98941" y="0"/>
            <a:ext cx="559305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65134E2-4F3B-44BB-6A0B-05C13F6626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1773237"/>
            <a:ext cx="5587122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FA41D94A-B26B-AC57-4235-71AC3D77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50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F90EE8EE-D493-00D7-AE65-4F622094C4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699" y="962437"/>
            <a:ext cx="55871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3C796494-4BD9-CEF0-FB25-A8EE500ED5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5057A2-97FF-782C-0A2B-35A4CFADC701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3FEBEB-A45B-DBCB-D219-400FD8A6F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6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stel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7;p43">
            <a:extLst>
              <a:ext uri="{FF2B5EF4-FFF2-40B4-BE49-F238E27FC236}">
                <a16:creationId xmlns:a16="http://schemas.microsoft.com/office/drawing/2014/main" id="{946BDA97-C4AB-18CA-9C51-DC800A022657}"/>
              </a:ext>
            </a:extLst>
          </p:cNvPr>
          <p:cNvSpPr txBox="1"/>
          <p:nvPr userDrawn="1"/>
        </p:nvSpPr>
        <p:spPr>
          <a:xfrm>
            <a:off x="6808131" y="-2649778"/>
            <a:ext cx="6789760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00">
                <a:solidFill>
                  <a:srgbClr val="E4368C"/>
                </a:solidFill>
                <a:latin typeface="Montserrat ExtraBold"/>
              </a:rPr>
              <a:t>!</a:t>
            </a:r>
            <a:endParaRPr lang="de-DE" sz="80000" b="0" i="0" u="none" strike="noStrike" cap="none">
              <a:solidFill>
                <a:srgbClr val="E4368C"/>
              </a:solidFill>
              <a:latin typeface="Montserrat ExtraBold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959C96A-BD0F-EA07-6822-38E523085C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344261"/>
            <a:ext cx="5587122" cy="61803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5B073FC5-A7F0-43B2-32FE-12B3B836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59A9D14-CDD4-99C1-8601-86B7552458A6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300D72-B0C5-BE2B-4208-A27C314A3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3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stel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98A81E1-9952-FB66-39C7-2FF20DA38A9D}"/>
              </a:ext>
            </a:extLst>
          </p:cNvPr>
          <p:cNvSpPr txBox="1"/>
          <p:nvPr userDrawn="1"/>
        </p:nvSpPr>
        <p:spPr>
          <a:xfrm>
            <a:off x="4783751" y="-2541866"/>
            <a:ext cx="6789760" cy="12403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00">
                <a:solidFill>
                  <a:srgbClr val="E4368C"/>
                </a:solidFill>
                <a:latin typeface="Montserrat ExtraBold" pitchFamily="2" charset="0"/>
              </a:rPr>
              <a:t>?</a:t>
            </a:r>
            <a:endParaRPr lang="de-DE" sz="80000">
              <a:solidFill>
                <a:srgbClr val="E4368C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021E96-0143-2077-F52A-0C9D6AC428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344261"/>
            <a:ext cx="5587122" cy="61803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E816DEAA-22AA-9B8E-AAC5-67AF2D5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F50DAB-B388-D66D-B9EC-38F711E79ABE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832941-7E10-85EF-A662-71AD931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7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543265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3663" y="1773238"/>
            <a:ext cx="54324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F5C2D33D-3BB8-EAB0-CFA4-D7C0F0D7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E39BB8F-8AE9-B384-7ACA-4467D94FD911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533FBF-0FD1-241A-CDDB-ECF8F894C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B7767EF3-AE69-CA14-3577-CDA7E596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05E466-0D0D-B864-78AB-189637874916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B470D79-DDB2-76D4-71B6-FCE14033C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A74FB7C9-6A96-209B-E2EB-F4FC4633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589CAD-BD13-A9AF-954A-BD514ADDF3D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F88E3E-6E65-020B-A849-78375E8D4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9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9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2" r:id="rId7"/>
    <p:sldLayoutId id="2147483681" r:id="rId8"/>
    <p:sldLayoutId id="2147483683" r:id="rId9"/>
    <p:sldLayoutId id="2147483689" r:id="rId10"/>
    <p:sldLayoutId id="2147483688" r:id="rId11"/>
    <p:sldLayoutId id="2147483687" r:id="rId12"/>
    <p:sldLayoutId id="2147483685" r:id="rId13"/>
    <p:sldLayoutId id="2147483686" r:id="rId14"/>
    <p:sldLayoutId id="2147483690" r:id="rId15"/>
    <p:sldLayoutId id="2147483691" r:id="rId16"/>
    <p:sldLayoutId id="2147483664" r:id="rId17"/>
    <p:sldLayoutId id="2147483698" r:id="rId18"/>
    <p:sldLayoutId id="2147483701" r:id="rId19"/>
    <p:sldLayoutId id="2147483700" r:id="rId20"/>
    <p:sldLayoutId id="2147483702" r:id="rId21"/>
    <p:sldLayoutId id="2147483703" r:id="rId22"/>
    <p:sldLayoutId id="2147483704" r:id="rId2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8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4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2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0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47EBF"/>
          </p15:clr>
        </p15:guide>
        <p15:guide id="2" pos="3840" userDrawn="1">
          <p15:clr>
            <a:srgbClr val="547EBF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orient="horz" pos="890" userDrawn="1">
          <p15:clr>
            <a:srgbClr val="9FCC3B"/>
          </p15:clr>
        </p15:guide>
        <p15:guide id="8" orient="horz" pos="1117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A942AF3-45DB-BD3E-49DB-520FE917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Montserrat"/>
              </a:rPr>
              <a:t>Application</a:t>
            </a:r>
            <a:endParaRPr lang="de-DE" dirty="0" err="1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89954E-8CAC-CE94-360C-005C5D286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square" lIns="0" tIns="45720" rIns="91440" bIns="45720" anchor="t">
            <a:spAutoFit/>
          </a:bodyPr>
          <a:lstStyle/>
          <a:p>
            <a:r>
              <a:rPr lang="de-DE" dirty="0" err="1">
                <a:latin typeface="Montserrat Light"/>
              </a:rPr>
              <a:t>For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ASAP Finale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B498881-B2A9-B65C-D60C-124CC146A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7779" y="4339903"/>
            <a:ext cx="1180005" cy="251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9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D5F28D2-E64C-CD5C-BC27-5D2EE25438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b="1" dirty="0">
                <a:latin typeface="Montserrat" pitchFamily="2" charset="77"/>
              </a:rPr>
              <a:t>Value Proposition Canvas</a:t>
            </a:r>
          </a:p>
          <a:p>
            <a:endParaRPr lang="de-DE" b="1" dirty="0">
              <a:latin typeface="Montserrat" pitchFamily="2" charset="77"/>
            </a:endParaRPr>
          </a:p>
          <a:p>
            <a:r>
              <a:rPr lang="de-DE" dirty="0"/>
              <a:t>Who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customers</a:t>
            </a:r>
            <a:r>
              <a:rPr lang="de-DE" dirty="0"/>
              <a:t>?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solve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?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validate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Alternatively</a:t>
            </a:r>
            <a:r>
              <a:rPr lang="de-DE" dirty="0"/>
              <a:t>, </a:t>
            </a:r>
            <a:r>
              <a:rPr lang="de-DE" dirty="0" err="1"/>
              <a:t>feel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proposition</a:t>
            </a:r>
            <a:r>
              <a:rPr lang="de-DE" dirty="0"/>
              <a:t> </a:t>
            </a:r>
            <a:r>
              <a:rPr lang="de-DE" dirty="0" err="1"/>
              <a:t>canvas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persona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do, just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persona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81BDED-798C-F4D0-0E2D-F2736717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 1: Problem Solution Fit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5E83-A45E-F637-313F-41205EE3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oogle Shape;141;p6">
            <a:extLst>
              <a:ext uri="{FF2B5EF4-FFF2-40B4-BE49-F238E27FC236}">
                <a16:creationId xmlns:a16="http://schemas.microsoft.com/office/drawing/2014/main" id="{942D7782-65D8-EBC7-5D97-C8B7D87A6E82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7" t="2095" r="1273" b="1478"/>
          <a:stretch/>
        </p:blipFill>
        <p:spPr>
          <a:xfrm>
            <a:off x="4140486" y="1773238"/>
            <a:ext cx="7528815" cy="4502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92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B57518A-C8AB-32F9-FB93-645843990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b="1" dirty="0" err="1">
                <a:latin typeface="Montserrat" pitchFamily="2" charset="77"/>
              </a:rPr>
              <a:t>Product</a:t>
            </a:r>
            <a:r>
              <a:rPr lang="de-DE" b="1" dirty="0">
                <a:latin typeface="Montserrat" pitchFamily="2" charset="77"/>
              </a:rPr>
              <a:t> Market Fit Canvas </a:t>
            </a:r>
          </a:p>
          <a:p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/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like?</a:t>
            </a:r>
          </a:p>
          <a:p>
            <a:r>
              <a:rPr lang="de-DE" dirty="0" err="1"/>
              <a:t>How</a:t>
            </a:r>
            <a:r>
              <a:rPr lang="de-DE" dirty="0"/>
              <a:t> was </a:t>
            </a:r>
            <a:r>
              <a:rPr lang="de-DE" dirty="0" err="1"/>
              <a:t>the</a:t>
            </a:r>
            <a:r>
              <a:rPr lang="de-DE" dirty="0"/>
              <a:t> prototype </a:t>
            </a:r>
            <a:r>
              <a:rPr lang="de-DE" dirty="0" err="1"/>
              <a:t>tested</a:t>
            </a:r>
            <a:r>
              <a:rPr lang="de-DE" dirty="0"/>
              <a:t>? </a:t>
            </a:r>
          </a:p>
          <a:p>
            <a:endParaRPr lang="de-DE" dirty="0"/>
          </a:p>
          <a:p>
            <a:r>
              <a:rPr lang="de-DE" dirty="0"/>
              <a:t>As an alternative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-</a:t>
            </a:r>
            <a:r>
              <a:rPr lang="de-DE" dirty="0" err="1"/>
              <a:t>market</a:t>
            </a:r>
            <a:r>
              <a:rPr lang="de-DE" dirty="0"/>
              <a:t>-fit </a:t>
            </a:r>
            <a:r>
              <a:rPr lang="de-DE" dirty="0" err="1"/>
              <a:t>canvas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photos</a:t>
            </a:r>
            <a:r>
              <a:rPr lang="de-DE" dirty="0"/>
              <a:t>/</a:t>
            </a:r>
            <a:r>
              <a:rPr lang="de-DE" dirty="0" err="1"/>
              <a:t>visualizations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prototype and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.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4E522A6-5C44-D414-198F-BF56AF43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 2: </a:t>
            </a:r>
            <a:r>
              <a:rPr lang="de-DE" err="1"/>
              <a:t>Product</a:t>
            </a:r>
            <a:r>
              <a:rPr lang="de-DE"/>
              <a:t> Market Fit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480E28-9041-D3B6-95CA-15554122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oogle Shape;150;p2">
            <a:extLst>
              <a:ext uri="{FF2B5EF4-FFF2-40B4-BE49-F238E27FC236}">
                <a16:creationId xmlns:a16="http://schemas.microsoft.com/office/drawing/2014/main" id="{FB751700-67AD-BBE9-D454-1D36F5AA8D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50699" y="1947875"/>
            <a:ext cx="7771449" cy="4402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40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256A59E-CA9A-A796-7044-DF66A5D7BB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b="1" dirty="0" err="1">
                <a:latin typeface="Montserrat" pitchFamily="2" charset="77"/>
              </a:rPr>
              <a:t>Petal</a:t>
            </a:r>
            <a:r>
              <a:rPr lang="de-DE" b="1" dirty="0">
                <a:latin typeface="Montserrat" pitchFamily="2" charset="77"/>
              </a:rPr>
              <a:t> Diagramm </a:t>
            </a:r>
          </a:p>
          <a:p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large and </a:t>
            </a:r>
            <a:r>
              <a:rPr lang="de-DE" dirty="0" err="1"/>
              <a:t>attractive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tap </a:t>
            </a:r>
            <a:r>
              <a:rPr lang="de-DE" dirty="0" err="1"/>
              <a:t>into</a:t>
            </a:r>
            <a:r>
              <a:rPr lang="de-DE" dirty="0"/>
              <a:t>? Who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competitors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Alternatively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use</a:t>
            </a:r>
            <a:r>
              <a:rPr lang="de-DE" dirty="0"/>
              <a:t> TAM-SAM-SOM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visualization</a:t>
            </a:r>
            <a:r>
              <a:rPr lang="de-DE" dirty="0"/>
              <a:t>.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C58C263-F6EC-E951-1E96-C29CBCBE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 3: Markt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8CBBD3B-0C16-7AA2-05F9-DD119E5C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oogle Shape;159;p8">
            <a:extLst>
              <a:ext uri="{FF2B5EF4-FFF2-40B4-BE49-F238E27FC236}">
                <a16:creationId xmlns:a16="http://schemas.microsoft.com/office/drawing/2014/main" id="{237FDBBA-D4EC-5512-8543-EF9F9E9D6EAE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0" t="2319" r="1582" b="1593"/>
          <a:stretch/>
        </p:blipFill>
        <p:spPr>
          <a:xfrm>
            <a:off x="4428548" y="1516353"/>
            <a:ext cx="6530482" cy="5044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86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967F35F-6A20-65F6-76EE-20F8C441BA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b="1" dirty="0" err="1">
                <a:latin typeface="Montserrat" pitchFamily="2" charset="77"/>
              </a:rPr>
              <a:t>Bullseye</a:t>
            </a:r>
            <a:r>
              <a:rPr lang="de-DE" b="1" dirty="0">
                <a:latin typeface="Montserrat" pitchFamily="2" charset="77"/>
              </a:rPr>
              <a:t> Framework</a:t>
            </a:r>
          </a:p>
          <a:p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real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?</a:t>
            </a:r>
          </a:p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channels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and </a:t>
            </a:r>
            <a:r>
              <a:rPr lang="de-DE" dirty="0" err="1"/>
              <a:t>how</a:t>
            </a:r>
            <a:r>
              <a:rPr lang="de-DE" dirty="0"/>
              <a:t> will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Alternatively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Traction</a:t>
            </a:r>
            <a:r>
              <a:rPr lang="de-DE" dirty="0"/>
              <a:t> Scoreboard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visualization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B85EDD-B4BD-86A8-2437-9183A71A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 4: </a:t>
            </a:r>
            <a:r>
              <a:rPr lang="de-DE" err="1"/>
              <a:t>Traction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266720-22DD-ED0D-311E-BFF9DC76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oogle Shape;168;p10">
            <a:extLst>
              <a:ext uri="{FF2B5EF4-FFF2-40B4-BE49-F238E27FC236}">
                <a16:creationId xmlns:a16="http://schemas.microsoft.com/office/drawing/2014/main" id="{1634B955-1CE9-AC98-DA5E-D560E396BBB6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30" b="1529"/>
          <a:stretch/>
        </p:blipFill>
        <p:spPr>
          <a:xfrm>
            <a:off x="5408603" y="1209322"/>
            <a:ext cx="5465400" cy="5418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15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FB35106-517A-1472-C6DF-9C0F990E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 5: Business Model Fit 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B6AB24C-938E-3DFC-42EC-ED448A1A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oogle Shape;175;p23">
            <a:extLst>
              <a:ext uri="{FF2B5EF4-FFF2-40B4-BE49-F238E27FC236}">
                <a16:creationId xmlns:a16="http://schemas.microsoft.com/office/drawing/2014/main" id="{9E1CE486-865D-FA81-78B3-4C612706B4ED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2" t="1542" r="1708" b="1383"/>
          <a:stretch/>
        </p:blipFill>
        <p:spPr>
          <a:xfrm>
            <a:off x="3590365" y="1438835"/>
            <a:ext cx="8253838" cy="497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D335AAC-E273-297F-2243-E7E1F45E2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797" y="4339903"/>
            <a:ext cx="1180005" cy="2518097"/>
          </a:xfrm>
          <a:prstGeom prst="rect">
            <a:avLst/>
          </a:prstGeom>
        </p:spPr>
      </p:pic>
      <p:sp>
        <p:nvSpPr>
          <p:cNvPr id="3" name="Textplatzhalter 1">
            <a:extLst>
              <a:ext uri="{FF2B5EF4-FFF2-40B4-BE49-F238E27FC236}">
                <a16:creationId xmlns:a16="http://schemas.microsoft.com/office/drawing/2014/main" id="{92F4DEA8-DF2E-B30F-9A92-47D5BE9E9BA9}"/>
              </a:ext>
            </a:extLst>
          </p:cNvPr>
          <p:cNvSpPr txBox="1">
            <a:spLocks/>
          </p:cNvSpPr>
          <p:nvPr/>
        </p:nvSpPr>
        <p:spPr>
          <a:xfrm>
            <a:off x="522699" y="1773239"/>
            <a:ext cx="2637360" cy="2378406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As an alternative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>
                <a:solidFill>
                  <a:schemeClr val="accent3"/>
                </a:solidFill>
              </a:rPr>
              <a:t>Sustainable</a:t>
            </a:r>
            <a:r>
              <a:rPr lang="de-DE" dirty="0">
                <a:solidFill>
                  <a:schemeClr val="accent3"/>
                </a:solidFill>
              </a:rPr>
              <a:t> Business Model Canvas </a:t>
            </a: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96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ADBC964-15A0-604D-AFA3-B2489853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60"/>
            <a:ext cx="9535700" cy="984885"/>
          </a:xfrm>
        </p:spPr>
        <p:txBody>
          <a:bodyPr/>
          <a:lstStyle/>
          <a:p>
            <a:r>
              <a:rPr lang="de-DE" dirty="0"/>
              <a:t>Alternative: </a:t>
            </a:r>
            <a:r>
              <a:rPr lang="de-DE" dirty="0" err="1"/>
              <a:t>Sustainable</a:t>
            </a:r>
            <a:r>
              <a:rPr lang="de-DE" dirty="0"/>
              <a:t> Business Model Canvas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B25D9-6162-6EDC-9D76-2D424193E4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oogle Shape;182;p4">
            <a:extLst>
              <a:ext uri="{FF2B5EF4-FFF2-40B4-BE49-F238E27FC236}">
                <a16:creationId xmlns:a16="http://schemas.microsoft.com/office/drawing/2014/main" id="{3BC8796E-EA4F-02D0-0603-EA28133251E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4578" y="1492614"/>
            <a:ext cx="9062840" cy="4935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518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EE40E3A-2EA5-850C-4E9D-5D2346BE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Optional: Impact Canvas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7DCEEA-5D5C-EFE5-1E23-2CDAA6443B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oogle Shape;189;p7">
            <a:extLst>
              <a:ext uri="{FF2B5EF4-FFF2-40B4-BE49-F238E27FC236}">
                <a16:creationId xmlns:a16="http://schemas.microsoft.com/office/drawing/2014/main" id="{C72FC843-3886-0734-1574-7BC50E764AE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2734" y="978613"/>
            <a:ext cx="9486528" cy="5541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44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98B549-4BDA-A893-6974-02BC62115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06718D-5E84-D50D-5588-822C74F7DE9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Here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optionally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, </a:t>
            </a:r>
            <a:r>
              <a:rPr lang="de-DE" dirty="0" err="1"/>
              <a:t>images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visualizations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startup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.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1198BD-1DDF-488D-87F1-963ECB0C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 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669012-A48E-0BCE-FB4D-7E7D4BA57E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92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C6BA9-B1C1-114F-4A6A-0D80F4D89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95E3C56-C2E4-7B83-238A-DB78122E9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1AE915-AE04-8202-6961-262B1835D3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Here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optionally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, </a:t>
            </a:r>
            <a:r>
              <a:rPr lang="de-DE" dirty="0" err="1"/>
              <a:t>images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visualizations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startup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97896C-C5A2-E119-AB3D-23FDE1A6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 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5AC11B-54F5-A999-77C8-BD76AF1C2A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90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E77A2-AC67-CAD9-B919-B30901165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D925F5F-5CF5-5DEC-F206-BD4476D28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A8D13B-F7BE-3330-49AC-2854DB6B322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Here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optionally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, </a:t>
            </a:r>
            <a:r>
              <a:rPr lang="de-DE" dirty="0" err="1"/>
              <a:t>images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visualizations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startup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07E589-EA75-BD5D-D07B-2B3D7D2F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 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CC116A-C7B8-AB62-C3D6-ABEFFC2A84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75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626C33-790C-4BEF-CE59-27AB0EDB0C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180000" tIns="144000" rIns="180000" bIns="144000" anchor="t">
            <a:noAutofit/>
          </a:bodyPr>
          <a:lstStyle/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de-DE" b="1" dirty="0">
                <a:latin typeface="Montserrat"/>
                <a:sym typeface="Arial"/>
              </a:rPr>
              <a:t>Fill in </a:t>
            </a:r>
            <a:r>
              <a:rPr lang="de-DE" b="1" dirty="0" err="1">
                <a:latin typeface="Montserrat"/>
                <a:sym typeface="Arial"/>
              </a:rPr>
              <a:t>the</a:t>
            </a:r>
            <a:r>
              <a:rPr lang="de-DE" b="1" dirty="0">
                <a:latin typeface="Montserrat"/>
                <a:sym typeface="Arial"/>
              </a:rPr>
              <a:t> form</a:t>
            </a: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r>
              <a:rPr lang="de-DE" dirty="0">
                <a:latin typeface="Montserrat Light"/>
                <a:sym typeface="Arial"/>
              </a:rPr>
              <a:t>Fill out </a:t>
            </a:r>
            <a:r>
              <a:rPr lang="de-DE" dirty="0" err="1">
                <a:latin typeface="Montserrat Light"/>
                <a:sym typeface="Arial"/>
              </a:rPr>
              <a:t>the</a:t>
            </a:r>
            <a:r>
              <a:rPr lang="de-DE" dirty="0">
                <a:latin typeface="Montserrat Light"/>
                <a:sym typeface="Arial"/>
              </a:rPr>
              <a:t> </a:t>
            </a:r>
            <a:r>
              <a:rPr lang="de-DE" dirty="0" err="1">
                <a:latin typeface="Montserrat Light"/>
                <a:sym typeface="Arial"/>
              </a:rPr>
              <a:t>following</a:t>
            </a:r>
            <a:r>
              <a:rPr lang="de-DE" dirty="0">
                <a:latin typeface="Montserrat Light"/>
                <a:sym typeface="Arial"/>
              </a:rPr>
              <a:t> </a:t>
            </a:r>
            <a:r>
              <a:rPr lang="de-DE" dirty="0" err="1">
                <a:latin typeface="Montserrat Light"/>
                <a:sym typeface="Arial"/>
              </a:rPr>
              <a:t>application</a:t>
            </a:r>
            <a:r>
              <a:rPr lang="de-DE" dirty="0">
                <a:latin typeface="Montserrat Light"/>
                <a:sym typeface="Arial"/>
              </a:rPr>
              <a:t> </a:t>
            </a:r>
            <a:r>
              <a:rPr lang="de-DE" dirty="0" err="1">
                <a:latin typeface="Montserrat Light"/>
                <a:sym typeface="Arial"/>
              </a:rPr>
              <a:t>template</a:t>
            </a:r>
            <a:r>
              <a:rPr lang="de-DE" dirty="0">
                <a:latin typeface="Montserrat Light"/>
                <a:sym typeface="Arial"/>
              </a:rPr>
              <a:t> (max. 12 </a:t>
            </a:r>
            <a:r>
              <a:rPr lang="de-DE" dirty="0" err="1">
                <a:latin typeface="Montserrat Light"/>
                <a:sym typeface="Arial"/>
              </a:rPr>
              <a:t>slides</a:t>
            </a:r>
            <a:r>
              <a:rPr lang="de-DE" dirty="0">
                <a:latin typeface="Montserrat Light"/>
                <a:sym typeface="Arial"/>
              </a:rPr>
              <a:t>). </a:t>
            </a:r>
          </a:p>
          <a:p>
            <a:endParaRPr lang="de-DE" dirty="0">
              <a:latin typeface="Montserrat Light"/>
              <a:sym typeface="Arial"/>
            </a:endParaRPr>
          </a:p>
          <a:p>
            <a:r>
              <a:rPr lang="de-DE" dirty="0" err="1">
                <a:latin typeface="Montserrat Light"/>
                <a:sym typeface="Arial"/>
              </a:rPr>
              <a:t>Feel</a:t>
            </a:r>
            <a:r>
              <a:rPr lang="de-DE" dirty="0">
                <a:latin typeface="Montserrat Light"/>
                <a:sym typeface="Arial"/>
              </a:rPr>
              <a:t> </a:t>
            </a:r>
            <a:r>
              <a:rPr lang="de-DE" dirty="0" err="1">
                <a:latin typeface="Montserrat Light"/>
                <a:sym typeface="Arial"/>
              </a:rPr>
              <a:t>free</a:t>
            </a:r>
            <a:r>
              <a:rPr lang="de-DE" dirty="0">
                <a:latin typeface="Montserrat Light"/>
                <a:sym typeface="Arial"/>
              </a:rPr>
              <a:t> </a:t>
            </a:r>
            <a:r>
              <a:rPr lang="de-DE" dirty="0" err="1">
                <a:latin typeface="Montserrat Light"/>
                <a:sym typeface="Arial"/>
              </a:rPr>
              <a:t>to</a:t>
            </a:r>
            <a:r>
              <a:rPr lang="de-DE" dirty="0">
                <a:latin typeface="Montserrat Light"/>
                <a:sym typeface="Arial"/>
              </a:rPr>
              <a:t> </a:t>
            </a:r>
            <a:r>
              <a:rPr lang="de-DE" dirty="0" err="1">
                <a:latin typeface="Montserrat Light"/>
                <a:sym typeface="Arial"/>
              </a:rPr>
              <a:t>use</a:t>
            </a:r>
            <a:r>
              <a:rPr lang="de-DE" dirty="0">
                <a:latin typeface="Montserrat Light"/>
                <a:sym typeface="Arial"/>
              </a:rPr>
              <a:t> </a:t>
            </a:r>
            <a:r>
              <a:rPr lang="de-DE" dirty="0" err="1">
                <a:latin typeface="Montserrat Light"/>
                <a:sym typeface="Arial"/>
              </a:rPr>
              <a:t>your</a:t>
            </a:r>
            <a:r>
              <a:rPr lang="de-DE" dirty="0">
                <a:latin typeface="Montserrat Light"/>
                <a:sym typeface="Arial"/>
              </a:rPr>
              <a:t> own design. </a:t>
            </a:r>
            <a:endParaRPr lang="de-DE" dirty="0">
              <a:latin typeface="Montserrat Ligh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0ADA23-D12E-AA6B-B0CD-E33EC2B9E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180000" tIns="144000" rIns="180000" bIns="144000" anchor="t">
            <a:noAutofit/>
          </a:bodyPr>
          <a:lstStyle/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de-DE" b="1" dirty="0" err="1">
                <a:latin typeface="Montserrat"/>
              </a:rPr>
              <a:t>Apply</a:t>
            </a:r>
            <a:r>
              <a:rPr lang="de-DE" b="1" dirty="0">
                <a:latin typeface="Montserrat"/>
              </a:rPr>
              <a:t> </a:t>
            </a:r>
            <a:r>
              <a:rPr lang="de-DE" b="1" dirty="0" err="1">
                <a:latin typeface="Montserrat"/>
              </a:rPr>
              <a:t>for</a:t>
            </a:r>
            <a:r>
              <a:rPr lang="de-DE" b="1" dirty="0">
                <a:latin typeface="Montserrat"/>
              </a:rPr>
              <a:t> </a:t>
            </a:r>
            <a:r>
              <a:rPr lang="de-DE" b="1" dirty="0" err="1">
                <a:latin typeface="Montserrat"/>
              </a:rPr>
              <a:t>the</a:t>
            </a:r>
            <a:r>
              <a:rPr lang="de-DE" b="1" dirty="0">
                <a:latin typeface="Montserrat"/>
              </a:rPr>
              <a:t> ASAP Finale</a:t>
            </a: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>
              <a:buClr>
                <a:schemeClr val="dk1"/>
              </a:buClr>
              <a:buSzPts val="1800"/>
            </a:pPr>
            <a:r>
              <a:rPr lang="de-DE" dirty="0">
                <a:sym typeface="Arial"/>
              </a:rPr>
              <a:t>Upload </a:t>
            </a:r>
            <a:r>
              <a:rPr lang="de-DE" dirty="0" err="1">
                <a:sym typeface="Arial"/>
              </a:rPr>
              <a:t>your</a:t>
            </a:r>
            <a:r>
              <a:rPr lang="de-DE" dirty="0">
                <a:sym typeface="Arial"/>
              </a:rPr>
              <a:t> </a:t>
            </a:r>
            <a:r>
              <a:rPr lang="de-DE" b="1" dirty="0">
                <a:latin typeface="Montserrat"/>
                <a:sym typeface="Arial"/>
              </a:rPr>
              <a:t>final PDF </a:t>
            </a:r>
            <a:r>
              <a:rPr lang="de-DE" dirty="0">
                <a:sym typeface="Arial"/>
              </a:rPr>
              <a:t>via </a:t>
            </a:r>
            <a:r>
              <a:rPr lang="de-DE" dirty="0" err="1">
                <a:sym typeface="Arial"/>
              </a:rPr>
              <a:t>the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application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process</a:t>
            </a:r>
            <a:r>
              <a:rPr lang="de-DE" dirty="0">
                <a:sym typeface="Arial"/>
              </a:rPr>
              <a:t> on </a:t>
            </a:r>
            <a:r>
              <a:rPr lang="de-DE" dirty="0" err="1">
                <a:sym typeface="Arial"/>
              </a:rPr>
              <a:t>the</a:t>
            </a:r>
            <a:r>
              <a:rPr lang="de-DE" dirty="0">
                <a:sym typeface="Arial"/>
              </a:rPr>
              <a:t> </a:t>
            </a:r>
            <a:r>
              <a:rPr lang="de-DE" b="1" dirty="0" err="1">
                <a:latin typeface="Montserrat"/>
                <a:sym typeface="Arial"/>
              </a:rPr>
              <a:t>website</a:t>
            </a:r>
            <a:r>
              <a:rPr lang="de-DE" b="1" dirty="0">
                <a:latin typeface="Montserrat"/>
                <a:sym typeface="Arial"/>
              </a:rPr>
              <a:t>.</a:t>
            </a:r>
          </a:p>
          <a:p>
            <a:pPr>
              <a:buClr>
                <a:schemeClr val="dk1"/>
              </a:buClr>
              <a:buSzPts val="1800"/>
            </a:pPr>
            <a:r>
              <a:rPr lang="de-DE" dirty="0">
                <a:sym typeface="Arial"/>
              </a:rPr>
              <a:t>This </a:t>
            </a:r>
            <a:r>
              <a:rPr lang="de-DE" dirty="0" err="1">
                <a:sym typeface="Arial"/>
              </a:rPr>
              <a:t>step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only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needs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to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be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done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once</a:t>
            </a:r>
            <a:r>
              <a:rPr lang="de-DE" dirty="0">
                <a:sym typeface="Arial"/>
              </a:rPr>
              <a:t> per </a:t>
            </a:r>
            <a:r>
              <a:rPr lang="de-DE" dirty="0" err="1">
                <a:sym typeface="Arial"/>
              </a:rPr>
              <a:t>startup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idea</a:t>
            </a:r>
            <a:r>
              <a:rPr lang="de-DE" dirty="0">
                <a:sym typeface="Arial"/>
              </a:rPr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233CC7-62F2-9B0B-489E-F03AA1FBCF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180000" tIns="144000" rIns="180000" bIns="144000" anchor="t">
            <a:noAutofit/>
          </a:bodyPr>
          <a:lstStyle/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r>
              <a:rPr lang="de-DE" b="1" dirty="0">
                <a:latin typeface="Montserrat"/>
              </a:rPr>
              <a:t>Save </a:t>
            </a:r>
            <a:r>
              <a:rPr lang="de-DE" b="1" dirty="0" err="1">
                <a:latin typeface="Montserrat"/>
              </a:rPr>
              <a:t>it</a:t>
            </a:r>
            <a:endParaRPr lang="de-DE" b="1" dirty="0" err="1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r>
              <a:rPr lang="de-DE" dirty="0">
                <a:latin typeface="Montserrat Light"/>
              </a:rPr>
              <a:t>Save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file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as</a:t>
            </a:r>
            <a:r>
              <a:rPr lang="de-DE" dirty="0">
                <a:latin typeface="Montserrat Light"/>
              </a:rPr>
              <a:t> a PDF (max. 10 MB) and </a:t>
            </a:r>
            <a:r>
              <a:rPr lang="de-DE" dirty="0" err="1">
                <a:latin typeface="Montserrat Light"/>
              </a:rPr>
              <a:t>name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it</a:t>
            </a:r>
            <a:r>
              <a:rPr lang="de-DE" dirty="0">
                <a:latin typeface="Montserrat Light"/>
              </a:rPr>
              <a:t> after </a:t>
            </a:r>
            <a:r>
              <a:rPr lang="de-DE" dirty="0" err="1">
                <a:latin typeface="Montserrat Light"/>
              </a:rPr>
              <a:t>your</a:t>
            </a:r>
            <a:r>
              <a:rPr lang="de-DE" dirty="0">
                <a:latin typeface="Montserrat Light"/>
              </a:rPr>
              <a:t> </a:t>
            </a:r>
            <a:r>
              <a:rPr lang="de-DE" b="1" dirty="0" err="1">
                <a:latin typeface="Montserrat"/>
              </a:rPr>
              <a:t>startup</a:t>
            </a:r>
            <a:r>
              <a:rPr lang="de-DE" b="1" dirty="0">
                <a:latin typeface="Montserrat"/>
              </a:rPr>
              <a:t> </a:t>
            </a:r>
            <a:r>
              <a:rPr lang="de-DE" b="1" dirty="0" err="1">
                <a:latin typeface="Montserrat"/>
              </a:rPr>
              <a:t>idea</a:t>
            </a:r>
            <a:r>
              <a:rPr lang="de-DE" b="1" dirty="0">
                <a:latin typeface="Montserrat"/>
              </a:rPr>
              <a:t> </a:t>
            </a:r>
            <a:r>
              <a:rPr lang="de-DE" dirty="0">
                <a:latin typeface="Montserrat Light"/>
              </a:rPr>
              <a:t>and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</a:t>
            </a:r>
            <a:r>
              <a:rPr lang="de-DE" b="1" dirty="0" err="1">
                <a:latin typeface="Montserrat"/>
              </a:rPr>
              <a:t>university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represent</a:t>
            </a:r>
            <a:r>
              <a:rPr lang="de-DE" dirty="0">
                <a:latin typeface="Montserrat Light"/>
              </a:rPr>
              <a:t> (e.g. </a:t>
            </a:r>
            <a:r>
              <a:rPr lang="de-DE" dirty="0" err="1">
                <a:latin typeface="Montserrat Light"/>
              </a:rPr>
              <a:t>CookieBot_HdMStuttgart</a:t>
            </a:r>
            <a:r>
              <a:rPr lang="de-DE" dirty="0">
                <a:latin typeface="Montserrat Light"/>
              </a:rPr>
              <a:t>).</a:t>
            </a:r>
            <a:endParaRPr lang="de-DE" dirty="0"/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75F7913-66D5-3AA6-03BF-09BA38CD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Montserrat"/>
              </a:rPr>
              <a:t>What</a:t>
            </a:r>
            <a:r>
              <a:rPr lang="de-DE" dirty="0">
                <a:latin typeface="Montserrat"/>
              </a:rPr>
              <a:t> </a:t>
            </a:r>
            <a:r>
              <a:rPr lang="de-DE" dirty="0" err="1">
                <a:latin typeface="Montserrat"/>
              </a:rPr>
              <a:t>is</a:t>
            </a:r>
            <a:r>
              <a:rPr lang="de-DE" dirty="0">
                <a:latin typeface="Montserrat"/>
              </a:rPr>
              <a:t> </a:t>
            </a:r>
            <a:r>
              <a:rPr lang="de-DE" dirty="0" err="1">
                <a:latin typeface="Montserrat"/>
              </a:rPr>
              <a:t>the</a:t>
            </a:r>
            <a:r>
              <a:rPr lang="de-DE" dirty="0">
                <a:latin typeface="Montserrat"/>
              </a:rPr>
              <a:t> </a:t>
            </a:r>
            <a:r>
              <a:rPr lang="de-DE" dirty="0" err="1">
                <a:latin typeface="Montserrat"/>
              </a:rPr>
              <a:t>application</a:t>
            </a:r>
            <a:r>
              <a:rPr lang="de-DE" dirty="0">
                <a:latin typeface="Montserrat"/>
              </a:rPr>
              <a:t> </a:t>
            </a:r>
            <a:r>
              <a:rPr lang="de-DE" dirty="0" err="1">
                <a:latin typeface="Montserrat"/>
              </a:rPr>
              <a:t>process</a:t>
            </a:r>
            <a:r>
              <a:rPr lang="de-DE" dirty="0">
                <a:latin typeface="Montserrat"/>
              </a:rPr>
              <a:t>?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25C4D8F-5DC1-0070-3CB0-84B2EE79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CF672E7-AD12-F4B9-78AE-26A86B51B157}"/>
              </a:ext>
            </a:extLst>
          </p:cNvPr>
          <p:cNvSpPr/>
          <p:nvPr/>
        </p:nvSpPr>
        <p:spPr>
          <a:xfrm>
            <a:off x="74342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17BDA0E-2A73-A24F-6379-FBE8ED413F33}"/>
              </a:ext>
            </a:extLst>
          </p:cNvPr>
          <p:cNvSpPr/>
          <p:nvPr/>
        </p:nvSpPr>
        <p:spPr>
          <a:xfrm>
            <a:off x="453654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CF3BFBD2-E5C9-4083-51F6-D851A0E349B2}"/>
              </a:ext>
            </a:extLst>
          </p:cNvPr>
          <p:cNvSpPr/>
          <p:nvPr/>
        </p:nvSpPr>
        <p:spPr>
          <a:xfrm>
            <a:off x="8328076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F96022-1EB5-F204-1D05-747D55071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425" y="2026346"/>
            <a:ext cx="687376" cy="6873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21E3558-2792-3950-7E1E-DF6A407A6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3824" y="2022094"/>
            <a:ext cx="691628" cy="6916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0CEF00A-F2B4-6D7D-3BC5-0353E2BBC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6012" y="2026347"/>
            <a:ext cx="687375" cy="6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9" descr="Ein Bild, das Büroausstattung, Klebezettel, Schreibwaren, Person enthält.&#10;&#10;Automatisch generierte Beschreibung">
            <a:extLst>
              <a:ext uri="{FF2B5EF4-FFF2-40B4-BE49-F238E27FC236}">
                <a16:creationId xmlns:a16="http://schemas.microsoft.com/office/drawing/2014/main" id="{019361C9-3E97-F32C-6696-99B2B8FEB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941" y="0"/>
            <a:ext cx="5593059" cy="6858000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BBBD6D4-A6B5-EF98-E15E-4F0551152A11}"/>
              </a:ext>
            </a:extLst>
          </p:cNvPr>
          <p:cNvSpPr txBox="1">
            <a:spLocks/>
          </p:cNvSpPr>
          <p:nvPr/>
        </p:nvSpPr>
        <p:spPr>
          <a:xfrm>
            <a:off x="522702" y="1265650"/>
            <a:ext cx="5580496" cy="543387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accent3"/>
                </a:solidFill>
              </a:rPr>
              <a:t>Degree </a:t>
            </a:r>
            <a:r>
              <a:rPr lang="de-DE" sz="1600" dirty="0" err="1">
                <a:solidFill>
                  <a:schemeClr val="accent3"/>
                </a:solidFill>
              </a:rPr>
              <a:t>of</a:t>
            </a:r>
            <a:r>
              <a:rPr lang="de-DE" sz="1600" dirty="0">
                <a:solidFill>
                  <a:schemeClr val="accent3"/>
                </a:solidFill>
              </a:rPr>
              <a:t> </a:t>
            </a:r>
            <a:r>
              <a:rPr lang="de-DE" sz="1600" dirty="0" err="1">
                <a:solidFill>
                  <a:schemeClr val="accent3"/>
                </a:solidFill>
              </a:rPr>
              <a:t>innovation</a:t>
            </a:r>
            <a:r>
              <a:rPr lang="de-DE" sz="1600" dirty="0">
                <a:solidFill>
                  <a:schemeClr val="accent3"/>
                </a:solidFill>
              </a:rPr>
              <a:t> &amp; </a:t>
            </a:r>
            <a:r>
              <a:rPr lang="de-DE" sz="1600" dirty="0" err="1">
                <a:solidFill>
                  <a:schemeClr val="accent3"/>
                </a:solidFill>
              </a:rPr>
              <a:t>relevance</a:t>
            </a:r>
            <a:endParaRPr lang="de-DE" sz="1600" dirty="0">
              <a:solidFill>
                <a:schemeClr val="accent3"/>
              </a:solidFill>
            </a:endParaRPr>
          </a:p>
          <a:p>
            <a:r>
              <a:rPr lang="de-DE" sz="1600" b="0" dirty="0" err="1">
                <a:latin typeface="Montserrat Light" pitchFamily="2" charset="77"/>
              </a:rPr>
              <a:t>Why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does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the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world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need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idea</a:t>
            </a:r>
            <a:r>
              <a:rPr lang="de-DE" sz="1600" b="0" dirty="0">
                <a:latin typeface="Montserrat Light" pitchFamily="2" charset="77"/>
              </a:rPr>
              <a:t>? </a:t>
            </a:r>
            <a:r>
              <a:rPr lang="de-DE" sz="1600" b="0" dirty="0" err="1">
                <a:latin typeface="Montserrat Light" pitchFamily="2" charset="77"/>
              </a:rPr>
              <a:t>What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new</a:t>
            </a:r>
            <a:r>
              <a:rPr lang="de-DE" sz="1600" b="0" dirty="0">
                <a:latin typeface="Montserrat Light" pitchFamily="2" charset="77"/>
              </a:rPr>
              <a:t>, different </a:t>
            </a:r>
            <a:r>
              <a:rPr lang="de-DE" sz="1600" b="0" dirty="0" err="1">
                <a:latin typeface="Montserrat Light" pitchFamily="2" charset="77"/>
              </a:rPr>
              <a:t>or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better</a:t>
            </a:r>
            <a:r>
              <a:rPr lang="de-DE" sz="1600" b="0" dirty="0">
                <a:latin typeface="Montserrat Light" pitchFamily="2" charset="77"/>
              </a:rPr>
              <a:t>? </a:t>
            </a:r>
          </a:p>
          <a:p>
            <a:endParaRPr lang="de-DE" sz="1600" b="0" dirty="0">
              <a:latin typeface="Montserrat Light" pitchFamily="2" charset="77"/>
            </a:endParaRPr>
          </a:p>
          <a:p>
            <a:r>
              <a:rPr lang="de-DE" sz="1600" dirty="0">
                <a:solidFill>
                  <a:schemeClr val="accent3"/>
                </a:solidFill>
              </a:rPr>
              <a:t>Validation &amp; </a:t>
            </a:r>
            <a:r>
              <a:rPr lang="de-DE" sz="1600" dirty="0" err="1">
                <a:solidFill>
                  <a:schemeClr val="accent3"/>
                </a:solidFill>
              </a:rPr>
              <a:t>market</a:t>
            </a:r>
            <a:r>
              <a:rPr lang="de-DE" sz="1600" dirty="0">
                <a:solidFill>
                  <a:schemeClr val="accent3"/>
                </a:solidFill>
              </a:rPr>
              <a:t> </a:t>
            </a:r>
            <a:r>
              <a:rPr lang="de-DE" sz="1600" dirty="0" err="1">
                <a:solidFill>
                  <a:schemeClr val="accent3"/>
                </a:solidFill>
              </a:rPr>
              <a:t>feedback</a:t>
            </a:r>
            <a:endParaRPr lang="de-DE" sz="1600" dirty="0">
              <a:solidFill>
                <a:schemeClr val="accent3"/>
              </a:solidFill>
            </a:endParaRPr>
          </a:p>
          <a:p>
            <a:r>
              <a:rPr lang="de-DE" sz="1600" b="0" dirty="0" err="1">
                <a:latin typeface="Montserrat Light" pitchFamily="2" charset="77"/>
              </a:rPr>
              <a:t>How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well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have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tested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or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validated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idea</a:t>
            </a:r>
            <a:r>
              <a:rPr lang="de-DE" sz="1600" b="0" dirty="0">
                <a:latin typeface="Montserrat Light" pitchFamily="2" charset="77"/>
              </a:rPr>
              <a:t>?</a:t>
            </a:r>
          </a:p>
          <a:p>
            <a:r>
              <a:rPr lang="de-DE" sz="1600" b="0" dirty="0" err="1">
                <a:latin typeface="Montserrat Light" pitchFamily="2" charset="77"/>
              </a:rPr>
              <a:t>Is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there</a:t>
            </a:r>
            <a:r>
              <a:rPr lang="de-DE" sz="1600" b="0" dirty="0">
                <a:latin typeface="Montserrat Light" pitchFamily="2" charset="77"/>
              </a:rPr>
              <a:t> initial </a:t>
            </a:r>
            <a:r>
              <a:rPr lang="de-DE" sz="1600" b="0" dirty="0" err="1">
                <a:latin typeface="Montserrat Light" pitchFamily="2" charset="77"/>
              </a:rPr>
              <a:t>data</a:t>
            </a:r>
            <a:r>
              <a:rPr lang="de-DE" sz="1600" b="0" dirty="0">
                <a:latin typeface="Montserrat Light" pitchFamily="2" charset="77"/>
              </a:rPr>
              <a:t>, </a:t>
            </a:r>
            <a:r>
              <a:rPr lang="de-DE" sz="1600" b="0" dirty="0" err="1">
                <a:latin typeface="Montserrat Light" pitchFamily="2" charset="77"/>
              </a:rPr>
              <a:t>user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feedback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or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other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evidence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that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target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group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interested</a:t>
            </a:r>
            <a:r>
              <a:rPr lang="de-DE" sz="1600" b="0" dirty="0">
                <a:latin typeface="Montserrat Light" pitchFamily="2" charset="77"/>
              </a:rPr>
              <a:t>?</a:t>
            </a:r>
          </a:p>
          <a:p>
            <a:endParaRPr lang="de-DE" sz="1600" dirty="0">
              <a:solidFill>
                <a:schemeClr val="accent3"/>
              </a:solidFill>
            </a:endParaRPr>
          </a:p>
          <a:p>
            <a:r>
              <a:rPr lang="de-DE" sz="1600" dirty="0">
                <a:solidFill>
                  <a:schemeClr val="accent3"/>
                </a:solidFill>
              </a:rPr>
              <a:t>Ability </a:t>
            </a:r>
            <a:r>
              <a:rPr lang="de-DE" sz="1600" dirty="0" err="1">
                <a:solidFill>
                  <a:schemeClr val="accent3"/>
                </a:solidFill>
              </a:rPr>
              <a:t>to</a:t>
            </a:r>
            <a:r>
              <a:rPr lang="de-DE" sz="1600" dirty="0">
                <a:solidFill>
                  <a:schemeClr val="accent3"/>
                </a:solidFill>
              </a:rPr>
              <a:t> launch</a:t>
            </a:r>
          </a:p>
          <a:p>
            <a:r>
              <a:rPr lang="de-DE" sz="1600" b="0" dirty="0" err="1">
                <a:latin typeface="Montserrat Light" pitchFamily="2" charset="77"/>
              </a:rPr>
              <a:t>How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well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prepared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are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to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pursue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idea</a:t>
            </a:r>
            <a:r>
              <a:rPr lang="de-DE" sz="1600" b="0" dirty="0">
                <a:latin typeface="Montserrat Light" pitchFamily="2" charset="77"/>
              </a:rPr>
              <a:t>?</a:t>
            </a:r>
          </a:p>
          <a:p>
            <a:r>
              <a:rPr lang="de-DE" sz="1600" b="0" dirty="0">
                <a:latin typeface="Montserrat Light" pitchFamily="2" charset="77"/>
              </a:rPr>
              <a:t>Do </a:t>
            </a:r>
            <a:r>
              <a:rPr lang="de-DE" sz="1600" b="0" dirty="0" err="1">
                <a:latin typeface="Montserrat Light" pitchFamily="2" charset="77"/>
              </a:rPr>
              <a:t>you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know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next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steps</a:t>
            </a:r>
            <a:r>
              <a:rPr lang="de-DE" sz="1600" b="0" dirty="0">
                <a:latin typeface="Montserrat Light" pitchFamily="2" charset="77"/>
              </a:rPr>
              <a:t> and </a:t>
            </a:r>
            <a:r>
              <a:rPr lang="de-DE" sz="1600" b="0" dirty="0" err="1">
                <a:latin typeface="Montserrat Light" pitchFamily="2" charset="77"/>
              </a:rPr>
              <a:t>what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skills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may</a:t>
            </a:r>
            <a:r>
              <a:rPr lang="de-DE" sz="1600" b="0" dirty="0">
                <a:latin typeface="Montserrat Light" pitchFamily="2" charset="77"/>
              </a:rPr>
              <a:t> still </a:t>
            </a:r>
            <a:r>
              <a:rPr lang="de-DE" sz="1600" b="0" dirty="0" err="1">
                <a:latin typeface="Montserrat Light" pitchFamily="2" charset="77"/>
              </a:rPr>
              <a:t>be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missing</a:t>
            </a:r>
            <a:r>
              <a:rPr lang="de-DE" sz="1600" b="0" dirty="0">
                <a:latin typeface="Montserrat Light" pitchFamily="2" charset="77"/>
              </a:rPr>
              <a:t>?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0337C836-448D-D92C-299D-1BADAC9C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492443"/>
          </a:xfrm>
        </p:spPr>
        <p:txBody>
          <a:bodyPr/>
          <a:lstStyle/>
          <a:p>
            <a:r>
              <a:rPr lang="de-DE"/>
              <a:t>Bewertungskriterien</a:t>
            </a:r>
          </a:p>
        </p:txBody>
      </p:sp>
    </p:spTree>
    <p:extLst>
      <p:ext uri="{BB962C8B-B14F-4D97-AF65-F5344CB8AC3E}">
        <p14:creationId xmlns:p14="http://schemas.microsoft.com/office/powerpoint/2010/main" val="326917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20684-7AF5-021C-26F7-DF25ABD35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9" descr="Ein Bild, das Büroausstattung, Klebezettel, Schreibwaren, Person enthält.&#10;&#10;Automatisch generierte Beschreibung">
            <a:extLst>
              <a:ext uri="{FF2B5EF4-FFF2-40B4-BE49-F238E27FC236}">
                <a16:creationId xmlns:a16="http://schemas.microsoft.com/office/drawing/2014/main" id="{7C1D458D-CD52-DD00-9B0D-017190AF2D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941" y="0"/>
            <a:ext cx="5593059" cy="6858000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8ADEB5E4-985F-DE0B-A9D3-DB4FD67A58F2}"/>
              </a:ext>
            </a:extLst>
          </p:cNvPr>
          <p:cNvSpPr txBox="1">
            <a:spLocks/>
          </p:cNvSpPr>
          <p:nvPr/>
        </p:nvSpPr>
        <p:spPr>
          <a:xfrm>
            <a:off x="522702" y="1265650"/>
            <a:ext cx="5580496" cy="543387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accent3"/>
                </a:solidFill>
                <a:latin typeface="Montserrat"/>
              </a:rPr>
              <a:t>Pitch </a:t>
            </a:r>
            <a:r>
              <a:rPr lang="de-DE" sz="1600" dirty="0" err="1">
                <a:solidFill>
                  <a:schemeClr val="accent3"/>
                </a:solidFill>
                <a:latin typeface="Montserrat"/>
              </a:rPr>
              <a:t>quality</a:t>
            </a:r>
            <a:endParaRPr lang="de-DE" sz="1600" dirty="0">
              <a:solidFill>
                <a:schemeClr val="accent3"/>
              </a:solidFill>
              <a:latin typeface="Montserrat"/>
            </a:endParaRPr>
          </a:p>
          <a:p>
            <a:r>
              <a:rPr lang="de-DE" sz="1600" b="0" dirty="0" err="1">
                <a:latin typeface="Montserrat Light" pitchFamily="2" charset="77"/>
              </a:rPr>
              <a:t>How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convincingly</a:t>
            </a:r>
            <a:r>
              <a:rPr lang="de-DE" sz="1600" b="0" dirty="0">
                <a:latin typeface="Montserrat Light" pitchFamily="2" charset="77"/>
              </a:rPr>
              <a:t> do </a:t>
            </a:r>
            <a:r>
              <a:rPr lang="de-DE" sz="1600" b="0" dirty="0" err="1">
                <a:latin typeface="Montserrat Light" pitchFamily="2" charset="77"/>
              </a:rPr>
              <a:t>you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present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idea</a:t>
            </a:r>
            <a:r>
              <a:rPr lang="de-DE" sz="1600" b="0" dirty="0">
                <a:latin typeface="Montserrat Light" pitchFamily="2" charset="77"/>
              </a:rPr>
              <a:t>? Do </a:t>
            </a:r>
            <a:r>
              <a:rPr lang="de-DE" sz="1600" b="0" dirty="0" err="1">
                <a:latin typeface="Montserrat Light" pitchFamily="2" charset="77"/>
              </a:rPr>
              <a:t>you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get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the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key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aspects</a:t>
            </a:r>
            <a:r>
              <a:rPr lang="de-DE" sz="1600" b="0" dirty="0">
                <a:latin typeface="Montserrat Light" pitchFamily="2" charset="77"/>
              </a:rPr>
              <a:t> in a </a:t>
            </a:r>
            <a:r>
              <a:rPr lang="de-DE" sz="1600" b="0" dirty="0" err="1">
                <a:latin typeface="Montserrat Light" pitchFamily="2" charset="77"/>
              </a:rPr>
              <a:t>nutshell</a:t>
            </a:r>
            <a:r>
              <a:rPr lang="de-DE" sz="1600" b="0" dirty="0">
                <a:latin typeface="Montserrat Light" pitchFamily="2" charset="77"/>
              </a:rPr>
              <a:t>? </a:t>
            </a:r>
          </a:p>
          <a:p>
            <a:endParaRPr lang="de-DE" sz="1600" b="0" dirty="0">
              <a:latin typeface="Montserrat Light" pitchFamily="2" charset="77"/>
            </a:endParaRPr>
          </a:p>
          <a:p>
            <a:r>
              <a:rPr lang="de-DE" sz="1600" dirty="0">
                <a:solidFill>
                  <a:schemeClr val="accent3"/>
                </a:solidFill>
                <a:latin typeface="Montserrat"/>
              </a:rPr>
              <a:t>Awards</a:t>
            </a:r>
          </a:p>
          <a:p>
            <a:r>
              <a:rPr lang="de-DE" sz="1600" b="0" dirty="0">
                <a:latin typeface="Montserrat Light" pitchFamily="2" charset="77"/>
              </a:rPr>
              <a:t>The </a:t>
            </a:r>
            <a:r>
              <a:rPr lang="de-DE" sz="1600" b="0" dirty="0" err="1">
                <a:latin typeface="Montserrat Light" pitchFamily="2" charset="77"/>
              </a:rPr>
              <a:t>jury</a:t>
            </a:r>
            <a:r>
              <a:rPr lang="de-DE" sz="1600" b="0" dirty="0">
                <a:latin typeface="Montserrat Light" pitchFamily="2" charset="77"/>
              </a:rPr>
              <a:t> will </a:t>
            </a:r>
            <a:r>
              <a:rPr lang="de-DE" sz="1600" b="0" dirty="0" err="1">
                <a:latin typeface="Montserrat Light" pitchFamily="2" charset="77"/>
              </a:rPr>
              <a:t>present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four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awards</a:t>
            </a:r>
            <a:r>
              <a:rPr lang="de-DE" sz="1600" b="0" dirty="0">
                <a:latin typeface="Montserrat Light" pitchFamily="2" charset="77"/>
              </a:rPr>
              <a:t> - </a:t>
            </a:r>
            <a:r>
              <a:rPr lang="de-DE" sz="1600" b="0" dirty="0" err="1">
                <a:latin typeface="Montserrat Light" pitchFamily="2" charset="77"/>
              </a:rPr>
              <a:t>each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with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its</a:t>
            </a:r>
            <a:r>
              <a:rPr lang="de-DE" sz="1600" b="0" dirty="0">
                <a:latin typeface="Montserrat Light" pitchFamily="2" charset="77"/>
              </a:rPr>
              <a:t> own </a:t>
            </a:r>
            <a:r>
              <a:rPr lang="de-DE" sz="1600" b="0" dirty="0" err="1">
                <a:latin typeface="Montserrat Light" pitchFamily="2" charset="77"/>
              </a:rPr>
              <a:t>focus</a:t>
            </a:r>
            <a:r>
              <a:rPr lang="de-DE" sz="1600" b="0" dirty="0">
                <a:latin typeface="Montserrat Light" pitchFamily="2" charset="77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  <a:latin typeface="Montserrat"/>
              </a:rPr>
              <a:t>Innovation Award </a:t>
            </a:r>
            <a:r>
              <a:rPr lang="de-DE" sz="1600" b="0" dirty="0">
                <a:latin typeface="Montserrat Light" pitchFamily="2" charset="77"/>
              </a:rPr>
              <a:t>- </a:t>
            </a:r>
            <a:r>
              <a:rPr lang="de-DE" sz="1600" b="0" dirty="0" err="1">
                <a:latin typeface="Montserrat Light" pitchFamily="2" charset="77"/>
              </a:rPr>
              <a:t>for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particularly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novel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ideas</a:t>
            </a:r>
            <a:endParaRPr lang="de-DE" sz="1600" b="0" dirty="0">
              <a:latin typeface="Montserrat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  <a:latin typeface="Montserrat"/>
              </a:rPr>
              <a:t>Impact Award </a:t>
            </a:r>
            <a:r>
              <a:rPr lang="de-DE" sz="1600" b="0" dirty="0">
                <a:latin typeface="Montserrat Light" pitchFamily="2" charset="77"/>
              </a:rPr>
              <a:t>- </a:t>
            </a:r>
            <a:r>
              <a:rPr lang="de-DE" sz="1600" b="0" dirty="0" err="1">
                <a:latin typeface="Montserrat Light" pitchFamily="2" charset="77"/>
              </a:rPr>
              <a:t>for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solutions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with</a:t>
            </a:r>
            <a:r>
              <a:rPr lang="de-DE" sz="1600" b="0" dirty="0">
                <a:latin typeface="Montserrat Light" pitchFamily="2" charset="77"/>
              </a:rPr>
              <a:t> a </a:t>
            </a:r>
            <a:r>
              <a:rPr lang="de-DE" sz="1600" b="0" dirty="0" err="1">
                <a:latin typeface="Montserrat Light" pitchFamily="2" charset="77"/>
              </a:rPr>
              <a:t>major</a:t>
            </a:r>
            <a:r>
              <a:rPr lang="de-DE" sz="1600" b="0" dirty="0">
                <a:latin typeface="Montserrat Light" pitchFamily="2" charset="77"/>
              </a:rPr>
              <a:t> social </a:t>
            </a:r>
            <a:r>
              <a:rPr lang="de-DE" sz="1600" b="0" dirty="0" err="1">
                <a:latin typeface="Montserrat Light" pitchFamily="2" charset="77"/>
              </a:rPr>
              <a:t>impact</a:t>
            </a:r>
            <a:endParaRPr lang="de-DE" sz="1600" b="0" dirty="0">
              <a:latin typeface="Montserrat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  <a:latin typeface="Montserrat"/>
              </a:rPr>
              <a:t>Business Model Award </a:t>
            </a:r>
            <a:r>
              <a:rPr lang="de-DE" sz="1600" b="0" dirty="0">
                <a:latin typeface="Montserrat Light" pitchFamily="2" charset="77"/>
              </a:rPr>
              <a:t>- </a:t>
            </a:r>
            <a:r>
              <a:rPr lang="de-DE" sz="1600" b="0" dirty="0" err="1">
                <a:latin typeface="Montserrat Light" pitchFamily="2" charset="77"/>
              </a:rPr>
              <a:t>for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convincing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business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models</a:t>
            </a:r>
            <a:endParaRPr lang="de-DE" sz="1600" b="0" dirty="0">
              <a:latin typeface="Montserrat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  <a:latin typeface="Montserrat"/>
              </a:rPr>
              <a:t>Scale-up Award </a:t>
            </a:r>
            <a:r>
              <a:rPr lang="de-DE" sz="1600" b="0" dirty="0">
                <a:latin typeface="Montserrat Light" pitchFamily="2" charset="77"/>
              </a:rPr>
              <a:t>- </a:t>
            </a:r>
            <a:r>
              <a:rPr lang="de-DE" sz="1600" b="0" dirty="0" err="1">
                <a:latin typeface="Montserrat Light" pitchFamily="2" charset="77"/>
              </a:rPr>
              <a:t>for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the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most</a:t>
            </a:r>
            <a:r>
              <a:rPr lang="de-DE" sz="1600" b="0" dirty="0">
                <a:latin typeface="Montserrat Light" pitchFamily="2" charset="77"/>
              </a:rPr>
              <a:t> potential </a:t>
            </a:r>
            <a:r>
              <a:rPr lang="de-DE" sz="1600" b="0" dirty="0" err="1">
                <a:latin typeface="Montserrat Light" pitchFamily="2" charset="77"/>
              </a:rPr>
              <a:t>scale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>
                <a:latin typeface="Montserrat Light" pitchFamily="2" charset="77"/>
              </a:rPr>
              <a:t>up</a:t>
            </a:r>
            <a:endParaRPr lang="de-DE" sz="1600" b="0" dirty="0">
              <a:latin typeface="Montserrat Light" pitchFamily="2" charset="77"/>
            </a:endParaRPr>
          </a:p>
          <a:p>
            <a:endParaRPr lang="de-DE" sz="1600" b="0" dirty="0">
              <a:latin typeface="Montserrat Light" pitchFamily="2" charset="77"/>
            </a:endParaRPr>
          </a:p>
          <a:p>
            <a:r>
              <a:rPr lang="de-DE" sz="1600" b="0" dirty="0">
                <a:latin typeface="Montserrat Light" pitchFamily="2" charset="77"/>
              </a:rPr>
              <a:t>Ask </a:t>
            </a:r>
            <a:r>
              <a:rPr lang="de-DE" sz="1600" b="0" dirty="0" err="1">
                <a:latin typeface="Montserrat Light" pitchFamily="2" charset="77"/>
              </a:rPr>
              <a:t>yourself</a:t>
            </a:r>
            <a:r>
              <a:rPr lang="de-DE" sz="1600" b="0" dirty="0">
                <a:latin typeface="Montserrat Light" pitchFamily="2" charset="77"/>
              </a:rPr>
              <a:t>: </a:t>
            </a:r>
            <a:r>
              <a:rPr lang="de-DE" sz="1600" b="0" dirty="0" err="1">
                <a:latin typeface="Montserrat Light" pitchFamily="2" charset="77"/>
              </a:rPr>
              <a:t>Does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idea</a:t>
            </a:r>
            <a:r>
              <a:rPr lang="de-DE" sz="1600" b="0" dirty="0">
                <a:latin typeface="Montserrat Light" pitchFamily="2" charset="77"/>
              </a:rPr>
              <a:t> fit </a:t>
            </a:r>
            <a:r>
              <a:rPr lang="de-DE" sz="1600" b="0" dirty="0" err="1">
                <a:latin typeface="Montserrat Light" pitchFamily="2" charset="77"/>
              </a:rPr>
              <a:t>particularly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well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with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one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of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these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awards</a:t>
            </a:r>
            <a:r>
              <a:rPr lang="de-DE" sz="1600" b="0" dirty="0">
                <a:latin typeface="Montserrat Light" pitchFamily="2" charset="77"/>
              </a:rPr>
              <a:t>? </a:t>
            </a:r>
            <a:r>
              <a:rPr lang="de-DE" sz="1600" b="0" dirty="0" err="1">
                <a:latin typeface="Montserrat Light" pitchFamily="2" charset="77"/>
              </a:rPr>
              <a:t>Emphasize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the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strengths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of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idea</a:t>
            </a:r>
            <a:r>
              <a:rPr lang="de-DE" sz="1600" b="0" dirty="0">
                <a:latin typeface="Montserrat Light" pitchFamily="2" charset="77"/>
              </a:rPr>
              <a:t>.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D65E2EFA-B47C-8264-308F-C008A03D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492443"/>
          </a:xfrm>
        </p:spPr>
        <p:txBody>
          <a:bodyPr/>
          <a:lstStyle/>
          <a:p>
            <a:r>
              <a:rPr lang="de-DE"/>
              <a:t>Bewertungskriterien</a:t>
            </a:r>
          </a:p>
        </p:txBody>
      </p:sp>
    </p:spTree>
    <p:extLst>
      <p:ext uri="{BB962C8B-B14F-4D97-AF65-F5344CB8AC3E}">
        <p14:creationId xmlns:p14="http://schemas.microsoft.com/office/powerpoint/2010/main" val="111578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3FF725EC-10BA-5D51-D1EB-65C922996118}"/>
              </a:ext>
            </a:extLst>
          </p:cNvPr>
          <p:cNvSpPr txBox="1">
            <a:spLocks/>
          </p:cNvSpPr>
          <p:nvPr/>
        </p:nvSpPr>
        <p:spPr>
          <a:xfrm>
            <a:off x="4331998" y="1412875"/>
            <a:ext cx="3528000" cy="4751387"/>
          </a:xfrm>
          <a:prstGeom prst="rect">
            <a:avLst/>
          </a:prstGeom>
          <a:solidFill>
            <a:srgbClr val="F7F3F0"/>
          </a:solidFill>
        </p:spPr>
        <p:txBody>
          <a:bodyPr vert="horz" lIns="180000" tIns="144000" rIns="180000" bIns="14400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r>
              <a:rPr lang="de-DE" sz="1800" b="1" dirty="0" err="1">
                <a:latin typeface="Montserrat"/>
              </a:rPr>
              <a:t>Traction</a:t>
            </a:r>
            <a:r>
              <a:rPr lang="de-DE" sz="1800" b="1" dirty="0">
                <a:latin typeface="Montserrat"/>
              </a:rPr>
              <a:t> and </a:t>
            </a:r>
            <a:r>
              <a:rPr lang="de-DE" sz="1800" b="1" dirty="0" err="1">
                <a:latin typeface="Montserrat"/>
              </a:rPr>
              <a:t>visibility</a:t>
            </a:r>
            <a:endParaRPr lang="de-DE" sz="1800" b="1" dirty="0">
              <a:latin typeface="Montserrat"/>
            </a:endParaRPr>
          </a:p>
          <a:p>
            <a:r>
              <a:rPr lang="de-DE" sz="1800" dirty="0">
                <a:latin typeface="Montserrat Light"/>
              </a:rPr>
              <a:t>Pitch </a:t>
            </a:r>
            <a:r>
              <a:rPr lang="de-DE" sz="1800" dirty="0" err="1">
                <a:latin typeface="Montserrat Light"/>
              </a:rPr>
              <a:t>your</a:t>
            </a:r>
            <a:r>
              <a:rPr lang="de-DE" sz="1800" dirty="0">
                <a:latin typeface="Montserrat Light"/>
              </a:rPr>
              <a:t> </a:t>
            </a:r>
            <a:r>
              <a:rPr lang="de-DE" sz="1800" dirty="0" err="1">
                <a:latin typeface="Montserrat Light"/>
              </a:rPr>
              <a:t>idea</a:t>
            </a:r>
            <a:r>
              <a:rPr lang="de-DE" sz="1800" dirty="0">
                <a:latin typeface="Montserrat Light"/>
              </a:rPr>
              <a:t> on </a:t>
            </a:r>
            <a:r>
              <a:rPr lang="de-DE" sz="1800" dirty="0" err="1">
                <a:latin typeface="Montserrat Light"/>
              </a:rPr>
              <a:t>our</a:t>
            </a:r>
            <a:r>
              <a:rPr lang="de-DE" sz="1800" dirty="0">
                <a:latin typeface="Montserrat Light"/>
              </a:rPr>
              <a:t> </a:t>
            </a:r>
            <a:r>
              <a:rPr lang="de-DE" sz="1800" dirty="0" err="1">
                <a:latin typeface="Montserrat Light"/>
              </a:rPr>
              <a:t>big</a:t>
            </a:r>
            <a:r>
              <a:rPr lang="de-DE" sz="1800" dirty="0">
                <a:latin typeface="Montserrat Light"/>
              </a:rPr>
              <a:t> </a:t>
            </a:r>
            <a:r>
              <a:rPr lang="de-DE" sz="1800" dirty="0" err="1">
                <a:latin typeface="Montserrat Light"/>
              </a:rPr>
              <a:t>stage</a:t>
            </a:r>
            <a:r>
              <a:rPr lang="de-DE" sz="1800" dirty="0">
                <a:latin typeface="Montserrat Light"/>
              </a:rPr>
              <a:t> and </a:t>
            </a:r>
            <a:r>
              <a:rPr lang="de-DE" sz="1800" dirty="0" err="1">
                <a:latin typeface="Montserrat Light"/>
              </a:rPr>
              <a:t>gain</a:t>
            </a:r>
            <a:r>
              <a:rPr lang="de-DE" sz="1800" dirty="0">
                <a:latin typeface="Montserrat Light"/>
              </a:rPr>
              <a:t> </a:t>
            </a:r>
            <a:r>
              <a:rPr lang="de-DE" sz="1800" dirty="0" err="1">
                <a:latin typeface="Montserrat Light"/>
              </a:rPr>
              <a:t>visibility</a:t>
            </a:r>
            <a:r>
              <a:rPr lang="de-DE" sz="1800" dirty="0">
                <a:latin typeface="Montserrat Light"/>
              </a:rPr>
              <a:t> </a:t>
            </a:r>
            <a:r>
              <a:rPr lang="de-DE" sz="1800" dirty="0" err="1">
                <a:latin typeface="Montserrat Light"/>
              </a:rPr>
              <a:t>throughout</a:t>
            </a:r>
            <a:r>
              <a:rPr lang="de-DE" sz="1800" dirty="0">
                <a:latin typeface="Montserrat Light"/>
              </a:rPr>
              <a:t> Baden-Württemberg.</a:t>
            </a:r>
            <a:endParaRPr lang="de-DE" dirty="0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A807B173-6C25-5EC9-331E-8CA5E655766C}"/>
              </a:ext>
            </a:extLst>
          </p:cNvPr>
          <p:cNvSpPr txBox="1">
            <a:spLocks/>
          </p:cNvSpPr>
          <p:nvPr/>
        </p:nvSpPr>
        <p:spPr>
          <a:xfrm>
            <a:off x="522701" y="1412875"/>
            <a:ext cx="3528000" cy="4751387"/>
          </a:xfrm>
          <a:prstGeom prst="rect">
            <a:avLst/>
          </a:prstGeom>
          <a:solidFill>
            <a:srgbClr val="F7F3F0"/>
          </a:solidFill>
        </p:spPr>
        <p:txBody>
          <a:bodyPr vert="horz" lIns="180000" tIns="144000" rIns="180000" bIns="144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r>
              <a:rPr lang="de-DE" b="1" dirty="0" err="1">
                <a:latin typeface="Montserrat" pitchFamily="2" charset="77"/>
              </a:rPr>
              <a:t>Certificate</a:t>
            </a:r>
            <a:r>
              <a:rPr lang="de-DE" b="1" dirty="0">
                <a:latin typeface="Montserrat" pitchFamily="2" charset="77"/>
              </a:rPr>
              <a:t> and ECTS</a:t>
            </a:r>
          </a:p>
          <a:p>
            <a:r>
              <a:rPr lang="de-DE" dirty="0" err="1">
                <a:latin typeface="Montserrat Light"/>
              </a:rPr>
              <a:t>If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submit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following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template</a:t>
            </a:r>
            <a:r>
              <a:rPr lang="de-DE" dirty="0">
                <a:latin typeface="Montserrat Light"/>
              </a:rPr>
              <a:t>, all </a:t>
            </a:r>
            <a:r>
              <a:rPr lang="de-DE" dirty="0" err="1">
                <a:latin typeface="Montserrat Light"/>
              </a:rPr>
              <a:t>team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members</a:t>
            </a:r>
            <a:r>
              <a:rPr lang="de-DE" dirty="0">
                <a:latin typeface="Montserrat Light"/>
              </a:rPr>
              <a:t> will </a:t>
            </a:r>
            <a:r>
              <a:rPr lang="de-DE" dirty="0" err="1">
                <a:latin typeface="Montserrat Light"/>
              </a:rPr>
              <a:t>each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receive</a:t>
            </a:r>
            <a:r>
              <a:rPr lang="de-DE" dirty="0">
                <a:latin typeface="Montserrat Light"/>
              </a:rPr>
              <a:t> a </a:t>
            </a:r>
            <a:r>
              <a:rPr lang="de-DE" dirty="0" err="1">
                <a:latin typeface="Montserrat Light"/>
              </a:rPr>
              <a:t>certificate</a:t>
            </a:r>
            <a:r>
              <a:rPr lang="de-DE" dirty="0">
                <a:latin typeface="Montserrat Light"/>
              </a:rPr>
              <a:t> and </a:t>
            </a:r>
            <a:r>
              <a:rPr lang="de-DE" dirty="0" err="1">
                <a:latin typeface="Montserrat Light"/>
              </a:rPr>
              <a:t>thus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opportunity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to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have</a:t>
            </a:r>
            <a:r>
              <a:rPr lang="de-DE" dirty="0">
                <a:latin typeface="Montserrat Light"/>
              </a:rPr>
              <a:t> 3 ECTS </a:t>
            </a:r>
            <a:r>
              <a:rPr lang="de-DE" dirty="0" err="1">
                <a:latin typeface="Montserrat Light"/>
              </a:rPr>
              <a:t>credited</a:t>
            </a:r>
            <a:r>
              <a:rPr lang="de-DE" dirty="0">
                <a:latin typeface="Montserrat Light"/>
              </a:rPr>
              <a:t> by </a:t>
            </a:r>
            <a:r>
              <a:rPr lang="de-DE" dirty="0" err="1">
                <a:latin typeface="Montserrat Light"/>
              </a:rPr>
              <a:t>your</a:t>
            </a:r>
            <a:r>
              <a:rPr lang="de-DE" dirty="0">
                <a:latin typeface="Montserrat Light"/>
              </a:rPr>
              <a:t> own </a:t>
            </a:r>
            <a:r>
              <a:rPr lang="de-DE" dirty="0" err="1">
                <a:latin typeface="Montserrat Light"/>
              </a:rPr>
              <a:t>examination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office</a:t>
            </a:r>
            <a:r>
              <a:rPr lang="de-DE" dirty="0">
                <a:latin typeface="Montserrat Light"/>
              </a:rPr>
              <a:t>.</a:t>
            </a:r>
          </a:p>
          <a:p>
            <a:endParaRPr lang="de-DE" dirty="0"/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E087CF4A-32E4-21D6-24FB-A42FB0C8DBA2}"/>
              </a:ext>
            </a:extLst>
          </p:cNvPr>
          <p:cNvSpPr txBox="1">
            <a:spLocks/>
          </p:cNvSpPr>
          <p:nvPr/>
        </p:nvSpPr>
        <p:spPr>
          <a:xfrm>
            <a:off x="8141299" y="1412875"/>
            <a:ext cx="3528000" cy="4751387"/>
          </a:xfrm>
          <a:prstGeom prst="rect">
            <a:avLst/>
          </a:prstGeom>
          <a:solidFill>
            <a:srgbClr val="F7F3F0"/>
          </a:solidFill>
        </p:spPr>
        <p:txBody>
          <a:bodyPr vert="horz" lIns="180000" tIns="144000" rIns="180000" bIns="144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r>
              <a:rPr lang="de-DE" b="1" dirty="0" err="1">
                <a:latin typeface="Montserrat"/>
              </a:rPr>
              <a:t>Prizes</a:t>
            </a:r>
            <a:r>
              <a:rPr lang="de-DE" b="1" dirty="0">
                <a:latin typeface="Montserrat"/>
              </a:rPr>
              <a:t> and </a:t>
            </a:r>
            <a:r>
              <a:rPr lang="de-DE" b="1" dirty="0" err="1">
                <a:latin typeface="Montserrat"/>
              </a:rPr>
              <a:t>further</a:t>
            </a:r>
            <a:r>
              <a:rPr lang="de-DE" b="1" dirty="0">
                <a:latin typeface="Montserrat"/>
              </a:rPr>
              <a:t> </a:t>
            </a:r>
            <a:r>
              <a:rPr lang="de-DE" b="1" dirty="0" err="1">
                <a:latin typeface="Montserrat"/>
              </a:rPr>
              <a:t>programs</a:t>
            </a:r>
            <a:endParaRPr lang="de-DE" b="1" dirty="0">
              <a:latin typeface="Montserrat"/>
            </a:endParaRPr>
          </a:p>
          <a:p>
            <a:r>
              <a:rPr lang="de-DE" dirty="0" err="1"/>
              <a:t>Win</a:t>
            </a:r>
            <a:r>
              <a:rPr lang="de-DE" dirty="0"/>
              <a:t> </a:t>
            </a:r>
            <a:r>
              <a:rPr lang="de-DE" dirty="0" err="1"/>
              <a:t>prizes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>
                <a:solidFill>
                  <a:schemeClr val="accent3"/>
                </a:solidFill>
                <a:latin typeface="Montserrat" pitchFamily="2" charset="77"/>
              </a:rPr>
              <a:t>1000€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and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persons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programs</a:t>
            </a:r>
            <a:r>
              <a:rPr lang="de-DE" dirty="0"/>
              <a:t>.</a:t>
            </a:r>
            <a:endParaRPr lang="de-DE" sz="10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1" name="Titel 4">
            <a:extLst>
              <a:ext uri="{FF2B5EF4-FFF2-40B4-BE49-F238E27FC236}">
                <a16:creationId xmlns:a16="http://schemas.microsoft.com/office/drawing/2014/main" id="{BAE18568-4805-2973-CE9E-C6EB653D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?</a:t>
            </a: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A00C16ED-772D-563D-77C9-D98FAE997805}"/>
              </a:ext>
            </a:extLst>
          </p:cNvPr>
          <p:cNvSpPr/>
          <p:nvPr/>
        </p:nvSpPr>
        <p:spPr>
          <a:xfrm>
            <a:off x="453654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81A8C21-9420-F96D-C422-0C5C4F7F3CAA}"/>
              </a:ext>
            </a:extLst>
          </p:cNvPr>
          <p:cNvSpPr/>
          <p:nvPr/>
        </p:nvSpPr>
        <p:spPr>
          <a:xfrm>
            <a:off x="74342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9CEAB59-F547-4ED6-E3BE-5BFAF47517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879" y="2170003"/>
            <a:ext cx="334936" cy="40006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C77424B-DBCD-ED5B-E11D-03B88B75E7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7101" y="2197914"/>
            <a:ext cx="406265" cy="344240"/>
          </a:xfrm>
          <a:prstGeom prst="rect">
            <a:avLst/>
          </a:prstGeom>
        </p:spPr>
      </p:pic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E160E00-6221-FEEC-DC34-804309B02789}"/>
              </a:ext>
            </a:extLst>
          </p:cNvPr>
          <p:cNvSpPr/>
          <p:nvPr/>
        </p:nvSpPr>
        <p:spPr>
          <a:xfrm>
            <a:off x="8328076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88133F9C-E302-A316-D9A4-9A7FA46A66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9425" y="2170003"/>
            <a:ext cx="324678" cy="4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5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363736-B575-EBA3-D3CD-B36DE9C989E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lIns="0" tIns="0" rIns="0" bIns="0" anchor="t">
            <a:noAutofit/>
          </a:bodyPr>
          <a:lstStyle/>
          <a:p>
            <a:endParaRPr lang="de-DE" dirty="0">
              <a:latin typeface="Montserrat Light"/>
            </a:endParaRPr>
          </a:p>
          <a:p>
            <a:endParaRPr lang="de-DE" dirty="0">
              <a:latin typeface="Montserrat Light"/>
            </a:endParaRPr>
          </a:p>
          <a:p>
            <a:endParaRPr lang="de-DE" dirty="0">
              <a:latin typeface="Montserrat Light"/>
            </a:endParaRPr>
          </a:p>
          <a:p>
            <a:r>
              <a:rPr lang="de-DE" dirty="0">
                <a:latin typeface="Montserrat Light"/>
              </a:rPr>
              <a:t>These </a:t>
            </a:r>
            <a:r>
              <a:rPr lang="de-DE" dirty="0" err="1">
                <a:latin typeface="Montserrat Light"/>
              </a:rPr>
              <a:t>presentation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slides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only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act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as</a:t>
            </a:r>
            <a:r>
              <a:rPr lang="de-DE" dirty="0">
                <a:latin typeface="Montserrat Light"/>
              </a:rPr>
              <a:t> a </a:t>
            </a:r>
            <a:r>
              <a:rPr lang="de-DE" dirty="0" err="1">
                <a:latin typeface="Montserrat Light"/>
              </a:rPr>
              <a:t>framework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to</a:t>
            </a:r>
            <a:r>
              <a:rPr lang="de-DE" dirty="0">
                <a:latin typeface="Montserrat Light"/>
              </a:rPr>
              <a:t> support </a:t>
            </a:r>
            <a:r>
              <a:rPr lang="de-DE" dirty="0" err="1">
                <a:latin typeface="Montserrat Light"/>
              </a:rPr>
              <a:t>your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content</a:t>
            </a:r>
            <a:r>
              <a:rPr lang="de-DE" dirty="0">
                <a:latin typeface="Montserrat Light"/>
              </a:rPr>
              <a:t>. </a:t>
            </a:r>
            <a:r>
              <a:rPr lang="de-DE" dirty="0" err="1">
                <a:latin typeface="Montserrat Light"/>
              </a:rPr>
              <a:t>Please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don't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let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design </a:t>
            </a:r>
            <a:r>
              <a:rPr lang="de-DE" dirty="0" err="1">
                <a:latin typeface="Montserrat Light"/>
              </a:rPr>
              <a:t>limit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</a:t>
            </a:r>
            <a:r>
              <a:rPr lang="de-DE" dirty="0">
                <a:latin typeface="Montserrat Light"/>
              </a:rPr>
              <a:t> - </a:t>
            </a:r>
            <a:r>
              <a:rPr lang="de-DE" dirty="0" err="1">
                <a:latin typeface="Montserrat Light"/>
              </a:rPr>
              <a:t>we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are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primarily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interested</a:t>
            </a:r>
            <a:r>
              <a:rPr lang="de-DE" dirty="0">
                <a:latin typeface="Montserrat Light"/>
              </a:rPr>
              <a:t> in </a:t>
            </a:r>
            <a:r>
              <a:rPr lang="de-DE" dirty="0" err="1">
                <a:latin typeface="Montserrat Light"/>
              </a:rPr>
              <a:t>understanding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your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idea</a:t>
            </a:r>
            <a:r>
              <a:rPr lang="de-DE" dirty="0">
                <a:latin typeface="Montserrat Light"/>
              </a:rPr>
              <a:t> and </a:t>
            </a:r>
            <a:r>
              <a:rPr lang="de-DE" dirty="0" err="1">
                <a:latin typeface="Montserrat Light"/>
              </a:rPr>
              <a:t>seeing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that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have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thought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it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through</a:t>
            </a:r>
            <a:r>
              <a:rPr lang="de-DE" dirty="0">
                <a:latin typeface="Montserrat Light"/>
              </a:rPr>
              <a:t> and </a:t>
            </a:r>
            <a:r>
              <a:rPr lang="de-DE" dirty="0" err="1">
                <a:latin typeface="Montserrat Light"/>
              </a:rPr>
              <a:t>validated</a:t>
            </a:r>
            <a:r>
              <a:rPr lang="de-DE" dirty="0">
                <a:latin typeface="Montserrat Light"/>
              </a:rPr>
              <a:t> it. </a:t>
            </a:r>
          </a:p>
          <a:p>
            <a:endParaRPr lang="de-DE" dirty="0">
              <a:latin typeface="Montserrat Light"/>
            </a:endParaRPr>
          </a:p>
          <a:p>
            <a:r>
              <a:rPr lang="de-DE" b="1" dirty="0" err="1">
                <a:solidFill>
                  <a:schemeClr val="accent3"/>
                </a:solidFill>
                <a:latin typeface="Montserrat"/>
              </a:rPr>
              <a:t>Please</a:t>
            </a:r>
            <a:r>
              <a:rPr lang="de-DE" b="1" dirty="0">
                <a:solidFill>
                  <a:schemeClr val="accent3"/>
                </a:solidFill>
                <a:latin typeface="Montserrat"/>
              </a:rPr>
              <a:t> </a:t>
            </a:r>
            <a:r>
              <a:rPr lang="de-DE" b="1" dirty="0" err="1">
                <a:solidFill>
                  <a:schemeClr val="accent3"/>
                </a:solidFill>
                <a:latin typeface="Montserrat"/>
              </a:rPr>
              <a:t>note</a:t>
            </a:r>
            <a:r>
              <a:rPr lang="de-DE" b="1" dirty="0">
                <a:solidFill>
                  <a:schemeClr val="accent3"/>
                </a:solidFill>
                <a:latin typeface="Montserrat"/>
              </a:rPr>
              <a:t>: </a:t>
            </a:r>
            <a:r>
              <a:rPr lang="de-DE" dirty="0">
                <a:latin typeface="Montserrat Light"/>
              </a:rPr>
              <a:t>This deck </a:t>
            </a:r>
            <a:r>
              <a:rPr lang="de-DE" dirty="0" err="1">
                <a:latin typeface="Montserrat Light"/>
              </a:rPr>
              <a:t>is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only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for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application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process</a:t>
            </a:r>
            <a:r>
              <a:rPr lang="de-DE" dirty="0">
                <a:latin typeface="Montserrat Light"/>
              </a:rPr>
              <a:t>. </a:t>
            </a:r>
            <a:r>
              <a:rPr lang="de-DE" dirty="0" err="1">
                <a:latin typeface="Montserrat Light"/>
              </a:rPr>
              <a:t>It’s</a:t>
            </a:r>
            <a:r>
              <a:rPr lang="de-DE" dirty="0">
                <a:latin typeface="Montserrat Light"/>
              </a:rPr>
              <a:t> not 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one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you'll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use</a:t>
            </a:r>
            <a:r>
              <a:rPr lang="de-DE" dirty="0">
                <a:latin typeface="Montserrat Light"/>
              </a:rPr>
              <a:t> in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final pitch!</a:t>
            </a:r>
            <a:endParaRPr lang="de-DE" dirty="0"/>
          </a:p>
          <a:p>
            <a:endParaRPr lang="de-DE" dirty="0"/>
          </a:p>
          <a:p>
            <a:endParaRPr lang="de-DE" dirty="0">
              <a:latin typeface="-webkit-standard"/>
            </a:endParaRPr>
          </a:p>
          <a:p>
            <a:endParaRPr lang="de-DE" dirty="0">
              <a:latin typeface="Montserrat Ligh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2BE4F5-59D7-10D0-BCF4-67BE4A92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61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DC7ED53-06EB-A041-4BFE-A7819186B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366" y="0"/>
            <a:ext cx="6918554" cy="66552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A5D57D5-3629-4E9B-FE5F-712B7BAB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template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3690F2-DBED-9F83-E081-BE68B59341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1107996"/>
          </a:xfrm>
        </p:spPr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8F26A1-02A2-7CD0-B38B-3B136FE8A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475" y="3978414"/>
            <a:ext cx="1239173" cy="18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6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6ED613-7C7E-C225-BD57-ED3DE35326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0" tIns="0" rIns="0" bIns="0" anchor="t">
            <a:noAutofit/>
          </a:bodyPr>
          <a:lstStyle/>
          <a:p>
            <a:pPr marL="342900" indent="-342900">
              <a:buAutoNum type="arabicPeriod"/>
            </a:pP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startup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. 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accent3"/>
                </a:solidFill>
              </a:rPr>
              <a:t>Optional: </a:t>
            </a:r>
            <a:r>
              <a:rPr lang="de-DE" dirty="0" err="1"/>
              <a:t>Feel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logo and links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/social 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channels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68751F-BC0E-AD5A-B562-691A8F9D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Startup </a:t>
            </a:r>
            <a:r>
              <a:rPr lang="de-DE" dirty="0" err="1"/>
              <a:t>idea</a:t>
            </a:r>
            <a:r>
              <a:rPr lang="de-DE" dirty="0"/>
              <a:t>“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4A448-C206-CEA9-4035-C8B2D0781F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12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F1FE28-4042-54B0-B44B-892FC602BEB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0" tIns="0" rIns="0" bIns="0" anchor="t">
            <a:noAutofit/>
          </a:bodyPr>
          <a:lstStyle/>
          <a:p>
            <a:pPr marL="342900" indent="-342900">
              <a:buAutoNum type="arabicPeriod"/>
            </a:pPr>
            <a:r>
              <a:rPr lang="de-DE" dirty="0" err="1">
                <a:latin typeface="Montserrat Light"/>
              </a:rPr>
              <a:t>Introduce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yourselves</a:t>
            </a:r>
            <a:r>
              <a:rPr lang="de-DE" dirty="0">
                <a:latin typeface="Montserrat Light"/>
              </a:rPr>
              <a:t>: </a:t>
            </a:r>
            <a:r>
              <a:rPr lang="de-DE" dirty="0" err="1">
                <a:latin typeface="Montserrat Light"/>
              </a:rPr>
              <a:t>What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skills</a:t>
            </a:r>
            <a:r>
              <a:rPr lang="de-DE" dirty="0">
                <a:latin typeface="Montserrat Light"/>
              </a:rPr>
              <a:t> do </a:t>
            </a:r>
            <a:r>
              <a:rPr lang="de-DE" dirty="0" err="1">
                <a:latin typeface="Montserrat Light"/>
              </a:rPr>
              <a:t>you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have</a:t>
            </a:r>
            <a:r>
              <a:rPr lang="de-DE" dirty="0">
                <a:latin typeface="Montserrat Light"/>
              </a:rPr>
              <a:t> and </a:t>
            </a:r>
            <a:r>
              <a:rPr lang="de-DE" dirty="0" err="1">
                <a:latin typeface="Montserrat Light"/>
              </a:rPr>
              <a:t>which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university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or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universities</a:t>
            </a:r>
            <a:r>
              <a:rPr lang="de-DE" dirty="0">
                <a:latin typeface="Montserrat Light"/>
              </a:rPr>
              <a:t> do </a:t>
            </a:r>
            <a:r>
              <a:rPr lang="de-DE" dirty="0" err="1">
                <a:latin typeface="Montserrat Light"/>
              </a:rPr>
              <a:t>you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represent</a:t>
            </a:r>
            <a:r>
              <a:rPr lang="de-DE" dirty="0">
                <a:latin typeface="Montserrat Light"/>
              </a:rPr>
              <a:t>?</a:t>
            </a:r>
          </a:p>
          <a:p>
            <a:pPr marL="342900" indent="-342900">
              <a:buAutoNum type="arabicPeriod"/>
            </a:pPr>
            <a:endParaRPr lang="de-DE" dirty="0">
              <a:latin typeface="Montserrat Light"/>
            </a:endParaRP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accent3"/>
                </a:solidFill>
                <a:latin typeface="Montserrat Light"/>
              </a:rPr>
              <a:t>Optional: </a:t>
            </a:r>
            <a:r>
              <a:rPr lang="de-DE" dirty="0">
                <a:latin typeface="Montserrat Light"/>
              </a:rPr>
              <a:t>Add a </a:t>
            </a:r>
            <a:r>
              <a:rPr lang="de-DE" dirty="0" err="1">
                <a:latin typeface="Montserrat Light"/>
              </a:rPr>
              <a:t>photo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of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yourself</a:t>
            </a:r>
            <a:r>
              <a:rPr lang="de-DE" dirty="0">
                <a:latin typeface="Montserrat Light"/>
              </a:rPr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F66C057-5193-B06B-CF07-8DAC32A5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Team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5F88E-5A32-A29E-44A7-C7CF7685E8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980877"/>
      </p:ext>
    </p:extLst>
  </p:cSld>
  <p:clrMapOvr>
    <a:masterClrMapping/>
  </p:clrMapOvr>
</p:sld>
</file>

<file path=ppt/theme/theme1.xml><?xml version="1.0" encoding="utf-8"?>
<a:theme xmlns:a="http://schemas.openxmlformats.org/drawingml/2006/main" name="Dachmarke Folien">
  <a:themeElements>
    <a:clrScheme name="GM-Farben">
      <a:dk1>
        <a:srgbClr val="000000"/>
      </a:dk1>
      <a:lt1>
        <a:srgbClr val="FFFFFF"/>
      </a:lt1>
      <a:dk2>
        <a:srgbClr val="424242"/>
      </a:dk2>
      <a:lt2>
        <a:srgbClr val="F6F3F0"/>
      </a:lt2>
      <a:accent1>
        <a:srgbClr val="FFD500"/>
      </a:accent1>
      <a:accent2>
        <a:srgbClr val="EE712F"/>
      </a:accent2>
      <a:accent3>
        <a:srgbClr val="E3368C"/>
      </a:accent3>
      <a:accent4>
        <a:srgbClr val="694998"/>
      </a:accent4>
      <a:accent5>
        <a:srgbClr val="1E1E80"/>
      </a:accent5>
      <a:accent6>
        <a:srgbClr val="F6F3F0"/>
      </a:accent6>
      <a:hlink>
        <a:srgbClr val="E3368C"/>
      </a:hlink>
      <a:folHlink>
        <a:srgbClr val="BE2D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4368C"/>
        </a:solidFill>
        <a:ln>
          <a:noFill/>
        </a:ln>
      </a:spPr>
      <a:bodyPr lIns="180000" tIns="0" rIns="180000" bIns="0" rtlCol="0" anchor="ctr"/>
      <a:lstStyle>
        <a:defPPr algn="l">
          <a:defRPr sz="1400" b="1" dirty="0" err="1" smtClean="0">
            <a:latin typeface="Montserrat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>
            <a:latin typeface="Montserrat 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EA34A560-6572-2947-A7E4-3E48E65B4040}" vid="{04E1247F-65D3-C849-B029-B9C3B4AEEE2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0C0112BDB30B4494592FF65BA8CC37" ma:contentTypeVersion="17" ma:contentTypeDescription="Ein neues Dokument erstellen." ma:contentTypeScope="" ma:versionID="a123f79385a0e38c0735b4b1796bc3ae">
  <xsd:schema xmlns:xsd="http://www.w3.org/2001/XMLSchema" xmlns:xs="http://www.w3.org/2001/XMLSchema" xmlns:p="http://schemas.microsoft.com/office/2006/metadata/properties" xmlns:ns2="6908d144-1819-418a-8c39-83217636e258" xmlns:ns3="fffbc023-09e2-48bf-8107-b850806e6553" targetNamespace="http://schemas.microsoft.com/office/2006/metadata/properties" ma:root="true" ma:fieldsID="755f7e52f66e19899557b92956e3a18f" ns2:_="" ns3:_="">
    <xsd:import namespace="6908d144-1819-418a-8c39-83217636e258"/>
    <xsd:import namespace="fffbc023-09e2-48bf-8107-b850806e6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8d144-1819-418a-8c39-83217636e2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c44d9df8-a3ed-4027-a627-3e8d071386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bc023-09e2-48bf-8107-b850806e65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f7bc9ac-d007-4f24-93a8-2663a8dc7e36}" ma:internalName="TaxCatchAll" ma:showField="CatchAllData" ma:web="fffbc023-09e2-48bf-8107-b850806e65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fbc023-09e2-48bf-8107-b850806e6553" xsi:nil="true"/>
    <lcf76f155ced4ddcb4097134ff3c332f xmlns="6908d144-1819-418a-8c39-83217636e2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5FC3F4-F7D7-4177-9AC6-DE918A129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8d144-1819-418a-8c39-83217636e258"/>
    <ds:schemaRef ds:uri="fffbc023-09e2-48bf-8107-b850806e6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75F372-432B-4E73-B3D0-54D17F56CE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1DA409-CDA8-4F9E-82C5-DFCC26EC1D67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fffbc023-09e2-48bf-8107-b850806e6553"/>
    <ds:schemaRef ds:uri="http://purl.org/dc/elements/1.1/"/>
    <ds:schemaRef ds:uri="http://schemas.openxmlformats.org/package/2006/metadata/core-properties"/>
    <ds:schemaRef ds:uri="6908d144-1819-418a-8c39-83217636e25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Dachmarke Folien</Template>
  <TotalTime>0</TotalTime>
  <Words>752</Words>
  <Application>Microsoft Macintosh PowerPoint</Application>
  <PresentationFormat>Breitbild</PresentationFormat>
  <Paragraphs>135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-webkit-standard</vt:lpstr>
      <vt:lpstr>Aptos</vt:lpstr>
      <vt:lpstr>Arial</vt:lpstr>
      <vt:lpstr>Calibri</vt:lpstr>
      <vt:lpstr>Montserrat</vt:lpstr>
      <vt:lpstr>Montserrat ExtraBold</vt:lpstr>
      <vt:lpstr>Montserrat Light</vt:lpstr>
      <vt:lpstr>Dachmarke Folien</vt:lpstr>
      <vt:lpstr>Application</vt:lpstr>
      <vt:lpstr>What is the application process?</vt:lpstr>
      <vt:lpstr>Bewertungskriterien</vt:lpstr>
      <vt:lpstr>Bewertungskriterien</vt:lpstr>
      <vt:lpstr>What is in it for you?</vt:lpstr>
      <vt:lpstr>PowerPoint-Präsentation</vt:lpstr>
      <vt:lpstr>Application template</vt:lpstr>
      <vt:lpstr>„Name of your Startup idea“</vt:lpstr>
      <vt:lpstr>Team</vt:lpstr>
      <vt:lpstr>Challenge 1: Problem Solution Fit</vt:lpstr>
      <vt:lpstr>Challenge 2: Product Market Fit</vt:lpstr>
      <vt:lpstr>Challenge 3: Markt</vt:lpstr>
      <vt:lpstr>Challenge 4: Traction</vt:lpstr>
      <vt:lpstr>Challenge 5: Business Model Fit </vt:lpstr>
      <vt:lpstr>Alternative: Sustainable Business Model Canvas</vt:lpstr>
      <vt:lpstr>Optional: Impact Canvas </vt:lpstr>
      <vt:lpstr>Appendix 1</vt:lpstr>
      <vt:lpstr>Appendix 2</vt:lpstr>
      <vt:lpstr>Appendix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Sophia Schimpgen</dc:creator>
  <cp:lastModifiedBy>Sophia Schimpgen</cp:lastModifiedBy>
  <cp:revision>54</cp:revision>
  <dcterms:created xsi:type="dcterms:W3CDTF">2025-03-07T09:23:48Z</dcterms:created>
  <dcterms:modified xsi:type="dcterms:W3CDTF">2026-06-01T07:18:58Z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0x010100D40C0112BDB30B4494592FF65BA8CC37</vt:lpwstr>
  </property>
  <property fmtid="{D5CDD505-2E9C-101B-9397-08002B2CF9AE}" pid="3" name="MediaServiceImageTags">
    <vt:lpwstr/>
  </property>
</Properties>
</file>